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45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3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embeddings/oleObject3.bin" ContentType="application/vnd.openxmlformats-officedocument.oleObject"/>
  <Override PartName="/ppt/embeddings/oleObject2.bin" ContentType="application/vnd.openxmlformats-officedocument.oleObject"/>
  <Override PartName="/ppt/embeddings/oleObject1.bin" ContentType="application/vnd.openxmlformats-officedocument.oleObject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0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" Type="http://schemas.openxmlformats.org/officeDocument/2006/relationships/slide" Target="slides/slide25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34" Type="http://schemas.openxmlformats.org/officeDocument/2006/relationships/slide" Target="slides/slide33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6" Type="http://schemas.openxmlformats.org/officeDocument/2006/relationships/slide" Target="slides/slide1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53" Type="http://schemas.openxmlformats.org/officeDocument/2006/relationships/viewProps" Target="viewProps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24" Type="http://schemas.openxmlformats.org/officeDocument/2006/relationships/slide" Target="slides/slide23.xml"/><Relationship Id="rId11" Type="http://schemas.openxmlformats.org/officeDocument/2006/relationships/slide" Target="slides/slide10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56" Type="http://schemas.openxmlformats.org/officeDocument/2006/relationships/customXml" Target="../customXml/item1.xml"/><Relationship Id="rId51" Type="http://schemas.openxmlformats.org/officeDocument/2006/relationships/printerSettings" Target="printerSettings/printerSettings1.bin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7" Type="http://schemas.openxmlformats.org/officeDocument/2006/relationships/slide" Target="slides/slide16.xml"/><Relationship Id="rId46" Type="http://schemas.openxmlformats.org/officeDocument/2006/relationships/slide" Target="slides/slide45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5" Type="http://schemas.openxmlformats.org/officeDocument/2006/relationships/slide" Target="slides/slide24.xml"/><Relationship Id="rId12" Type="http://schemas.openxmlformats.org/officeDocument/2006/relationships/slide" Target="slides/slide11.xml"/><Relationship Id="rId54" Type="http://schemas.openxmlformats.org/officeDocument/2006/relationships/theme" Target="theme/theme1.xml"/><Relationship Id="rId41" Type="http://schemas.openxmlformats.org/officeDocument/2006/relationships/slide" Target="slides/slide40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49" Type="http://schemas.openxmlformats.org/officeDocument/2006/relationships/slide" Target="slides/slide48.xml"/><Relationship Id="rId36" Type="http://schemas.openxmlformats.org/officeDocument/2006/relationships/slide" Target="slides/slide3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7" Type="http://schemas.openxmlformats.org/officeDocument/2006/relationships/customXml" Target="../customXml/item2.xml"/><Relationship Id="rId52" Type="http://schemas.openxmlformats.org/officeDocument/2006/relationships/presProps" Target="presProps.xml"/><Relationship Id="rId44" Type="http://schemas.openxmlformats.org/officeDocument/2006/relationships/slide" Target="slides/slide43.xml"/><Relationship Id="rId31" Type="http://schemas.openxmlformats.org/officeDocument/2006/relationships/slide" Target="slides/slide30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07/02/19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22922" y="2817849"/>
            <a:ext cx="6498158" cy="1724867"/>
          </a:xfrm>
        </p:spPr>
        <p:txBody>
          <a:bodyPr/>
          <a:lstStyle/>
          <a:p>
            <a:r>
              <a:rPr lang="fr-FR" dirty="0" err="1" smtClean="0"/>
              <a:t>IoT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architecture, protocoles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22921" y="4901487"/>
            <a:ext cx="6498159" cy="916641"/>
          </a:xfrm>
        </p:spPr>
        <p:txBody>
          <a:bodyPr>
            <a:normAutofit fontScale="77500" lnSpcReduction="20000"/>
          </a:bodyPr>
          <a:lstStyle/>
          <a:p>
            <a:endParaRPr lang="fr-FR" dirty="0" smtClean="0"/>
          </a:p>
          <a:p>
            <a:r>
              <a:rPr lang="fr-FR" dirty="0" smtClean="0"/>
              <a:t>RT0911</a:t>
            </a:r>
          </a:p>
          <a:p>
            <a:r>
              <a:rPr lang="fr-FR" dirty="0" smtClean="0"/>
              <a:t>Master Réseaux-Télécoms</a:t>
            </a:r>
          </a:p>
          <a:p>
            <a:r>
              <a:rPr lang="fr-FR" dirty="0" err="1" smtClean="0"/>
              <a:t>Hacène</a:t>
            </a:r>
            <a:r>
              <a:rPr lang="fr-FR" dirty="0" smtClean="0"/>
              <a:t> </a:t>
            </a:r>
            <a:r>
              <a:rPr lang="fr-FR" dirty="0" err="1" smtClean="0"/>
              <a:t>Fouchal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900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</a:t>
            </a:r>
            <a:r>
              <a:rPr lang="fr-FR" dirty="0" err="1" smtClean="0"/>
              <a:t>IoT</a:t>
            </a:r>
            <a:endParaRPr lang="fr-FR" dirty="0"/>
          </a:p>
        </p:txBody>
      </p:sp>
      <p:pic>
        <p:nvPicPr>
          <p:cNvPr id="4" name="Image 3" descr="Capture d’écran 2019-02-03 à 22.2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671337"/>
            <a:ext cx="7617069" cy="440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6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 composants </a:t>
            </a:r>
            <a:r>
              <a:rPr lang="fr-FR" dirty="0" err="1" smtClean="0"/>
              <a:t>IoT</a:t>
            </a:r>
            <a:endParaRPr lang="fr-FR" dirty="0"/>
          </a:p>
        </p:txBody>
      </p:sp>
      <p:pic>
        <p:nvPicPr>
          <p:cNvPr id="4" name="Image 3" descr="Capture d’écran 2019-02-03 à 22.27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87" y="1940433"/>
            <a:ext cx="50927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4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d’application de santé</a:t>
            </a:r>
            <a:endParaRPr lang="fr-FR" dirty="0"/>
          </a:p>
        </p:txBody>
      </p:sp>
      <p:pic>
        <p:nvPicPr>
          <p:cNvPr id="4" name="Image 3" descr="Capture d’écran 2019-02-03 à 22.3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57" y="2098733"/>
            <a:ext cx="7366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1-Capteurs</a:t>
            </a:r>
            <a:endParaRPr lang="fr-FR" dirty="0"/>
          </a:p>
        </p:txBody>
      </p:sp>
      <p:pic>
        <p:nvPicPr>
          <p:cNvPr id="4" name="Image 3" descr="Capture d’écran 2019-02-03 à 22.31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59" y="1712374"/>
            <a:ext cx="4703348" cy="42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3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2-Connectivité</a:t>
            </a:r>
            <a:endParaRPr lang="fr-FR" dirty="0"/>
          </a:p>
        </p:txBody>
      </p:sp>
      <p:pic>
        <p:nvPicPr>
          <p:cNvPr id="4" name="Image 3" descr="Capture d’écran 2019-02-03 à 22.36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99364"/>
            <a:ext cx="4984078" cy="42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99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3-Traitement des données</a:t>
            </a:r>
            <a:endParaRPr lang="fr-FR" dirty="0"/>
          </a:p>
        </p:txBody>
      </p:sp>
      <p:pic>
        <p:nvPicPr>
          <p:cNvPr id="5" name="Image 4" descr="Capture d’écran 2019-02-03 à 22.3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28" y="1622986"/>
            <a:ext cx="5409037" cy="46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81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4-Interface Utilisateur</a:t>
            </a:r>
            <a:endParaRPr lang="fr-FR" dirty="0"/>
          </a:p>
        </p:txBody>
      </p:sp>
      <p:pic>
        <p:nvPicPr>
          <p:cNvPr id="4" name="Image 3" descr="Capture d’écran 2019-02-03 à 22.41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04" y="1855229"/>
            <a:ext cx="5422630" cy="40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5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Technologie </a:t>
            </a:r>
            <a:r>
              <a:rPr lang="fr-FR" dirty="0" err="1" smtClean="0"/>
              <a:t>IoT</a:t>
            </a:r>
            <a:r>
              <a:rPr lang="fr-FR" dirty="0" smtClean="0"/>
              <a:t> et </a:t>
            </a:r>
            <a:r>
              <a:rPr lang="fr-FR" dirty="0" err="1" smtClean="0"/>
              <a:t>Protocls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7 protocoles importants : </a:t>
            </a:r>
          </a:p>
          <a:p>
            <a:pPr lvl="1"/>
            <a:r>
              <a:rPr lang="fr-FR" dirty="0" smtClean="0"/>
              <a:t>Bluetooth</a:t>
            </a:r>
          </a:p>
          <a:p>
            <a:pPr lvl="1"/>
            <a:r>
              <a:rPr lang="fr-FR" dirty="0" smtClean="0"/>
              <a:t>Z-</a:t>
            </a:r>
            <a:r>
              <a:rPr lang="fr-FR" dirty="0" err="1" smtClean="0"/>
              <a:t>Wave</a:t>
            </a:r>
            <a:endParaRPr lang="fr-FR" dirty="0" smtClean="0"/>
          </a:p>
          <a:p>
            <a:pPr lvl="1"/>
            <a:r>
              <a:rPr lang="fr-FR" dirty="0" smtClean="0"/>
              <a:t>Wifi</a:t>
            </a:r>
          </a:p>
          <a:p>
            <a:pPr lvl="1"/>
            <a:r>
              <a:rPr lang="fr-FR" dirty="0" smtClean="0"/>
              <a:t>Cellulaire</a:t>
            </a:r>
          </a:p>
          <a:p>
            <a:pPr lvl="1"/>
            <a:r>
              <a:rPr lang="fr-FR" dirty="0" smtClean="0"/>
              <a:t>NFC</a:t>
            </a:r>
          </a:p>
          <a:p>
            <a:pPr lvl="1"/>
            <a:r>
              <a:rPr lang="fr-FR" dirty="0" err="1" smtClean="0"/>
              <a:t>LoRaWan</a:t>
            </a:r>
            <a:endParaRPr lang="fr-FR" dirty="0" smtClean="0"/>
          </a:p>
          <a:p>
            <a:pPr lvl="1"/>
            <a:r>
              <a:rPr lang="fr-FR" dirty="0" err="1"/>
              <a:t>Zigbee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639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Bluetooth</a:t>
            </a:r>
            <a:endParaRPr lang="fr-FR" dirty="0"/>
          </a:p>
        </p:txBody>
      </p:sp>
      <p:pic>
        <p:nvPicPr>
          <p:cNvPr id="4" name="Image 3" descr="Capture d’écran 2019-02-03 à 23.03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2" y="2350014"/>
            <a:ext cx="8064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0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Z-</a:t>
            </a:r>
            <a:r>
              <a:rPr lang="fr-FR" dirty="0" err="1" smtClean="0"/>
              <a:t>Wave</a:t>
            </a:r>
            <a:endParaRPr lang="fr-FR" dirty="0"/>
          </a:p>
        </p:txBody>
      </p:sp>
      <p:pic>
        <p:nvPicPr>
          <p:cNvPr id="5" name="Image 4" descr="Capture d’écran 2019-02-03 à 23.04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99" y="2387600"/>
            <a:ext cx="5120497" cy="25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5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Kevin Ashton a proposé le terme </a:t>
            </a:r>
            <a:r>
              <a:rPr lang="fr-FR" dirty="0" err="1" smtClean="0"/>
              <a:t>IoT</a:t>
            </a:r>
            <a:r>
              <a:rPr lang="fr-FR" dirty="0" smtClean="0"/>
              <a:t> en 1999.</a:t>
            </a:r>
          </a:p>
          <a:p>
            <a:r>
              <a:rPr lang="fr-FR" dirty="0" smtClean="0"/>
              <a:t>Le concept : tout dispositif, tout capteur, tout logiciel dans tous les domaines sont interconnectés</a:t>
            </a:r>
          </a:p>
          <a:p>
            <a:r>
              <a:rPr lang="fr-FR" dirty="0" smtClean="0"/>
              <a:t>Tout élément est accessible à distance</a:t>
            </a:r>
          </a:p>
          <a:p>
            <a:r>
              <a:rPr lang="fr-FR" dirty="0" err="1" smtClean="0"/>
              <a:t>IoT</a:t>
            </a:r>
            <a:r>
              <a:rPr lang="fr-FR" dirty="0" smtClean="0"/>
              <a:t>= plateforme où des éléments sont connectés à Internet qui permettent une de collecter des données et de les échanger pour apprendre des autres (à l’image des humains).’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25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wifi</a:t>
            </a:r>
            <a:endParaRPr lang="fr-FR" dirty="0"/>
          </a:p>
        </p:txBody>
      </p:sp>
      <p:pic>
        <p:nvPicPr>
          <p:cNvPr id="4" name="Image 3" descr="Capture d’écran 2019-02-03 à 23.06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1" y="1599328"/>
            <a:ext cx="7389386" cy="429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6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Cellulaire</a:t>
            </a:r>
            <a:endParaRPr lang="fr-FR" dirty="0"/>
          </a:p>
        </p:txBody>
      </p:sp>
      <p:pic>
        <p:nvPicPr>
          <p:cNvPr id="4" name="Image 3" descr="Capture d’écran 2019-02-03 à 23.07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1" y="1939535"/>
            <a:ext cx="7823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7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NFC</a:t>
            </a:r>
            <a:endParaRPr lang="fr-FR" dirty="0"/>
          </a:p>
        </p:txBody>
      </p:sp>
      <p:pic>
        <p:nvPicPr>
          <p:cNvPr id="4" name="Image 3" descr="Capture d’écran 2019-02-03 à 23.09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44" y="1819308"/>
            <a:ext cx="5033061" cy="47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26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LoRa</a:t>
            </a:r>
            <a:r>
              <a:rPr lang="fr-FR" dirty="0" smtClean="0"/>
              <a:t> Wan</a:t>
            </a:r>
            <a:endParaRPr lang="fr-FR" dirty="0"/>
          </a:p>
        </p:txBody>
      </p:sp>
      <p:pic>
        <p:nvPicPr>
          <p:cNvPr id="4" name="Image 3" descr="Capture d’écran 2019-02-03 à 23.10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2298700"/>
            <a:ext cx="3632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0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Zigbee</a:t>
            </a:r>
            <a:endParaRPr lang="fr-FR" dirty="0"/>
          </a:p>
        </p:txBody>
      </p:sp>
      <p:pic>
        <p:nvPicPr>
          <p:cNvPr id="4" name="Image 3" descr="Capture d’écran 2019-02-03 à 23.1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91" y="1814793"/>
            <a:ext cx="6223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19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Zigbee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1800" dirty="0" err="1"/>
              <a:t>ZigBee</a:t>
            </a:r>
            <a:r>
              <a:rPr lang="en-US" altLang="zh-TW" sz="1800" dirty="0"/>
              <a:t> Alliance</a:t>
            </a:r>
          </a:p>
          <a:p>
            <a:pPr lvl="1">
              <a:lnSpc>
                <a:spcPct val="90000"/>
              </a:lnSpc>
            </a:pPr>
            <a:r>
              <a:rPr lang="en-US" altLang="zh-TW" sz="1600" dirty="0"/>
              <a:t>45+ companies: semiconductor </a:t>
            </a:r>
            <a:r>
              <a:rPr lang="en-US" altLang="zh-TW" sz="1600" dirty="0" err="1"/>
              <a:t>mfrs</a:t>
            </a:r>
            <a:r>
              <a:rPr lang="en-US" altLang="zh-TW" sz="1600" dirty="0"/>
              <a:t>, IP providers, OEMs, etc.</a:t>
            </a:r>
          </a:p>
          <a:p>
            <a:pPr lvl="1">
              <a:lnSpc>
                <a:spcPct val="90000"/>
              </a:lnSpc>
            </a:pPr>
            <a:r>
              <a:rPr lang="en-US" altLang="zh-TW" sz="1600" dirty="0"/>
              <a:t>Defining upper layers of protocol stack:  from network to application, including application profiles</a:t>
            </a:r>
          </a:p>
          <a:p>
            <a:pPr lvl="1">
              <a:lnSpc>
                <a:spcPct val="90000"/>
              </a:lnSpc>
            </a:pPr>
            <a:r>
              <a:rPr lang="en-US" altLang="zh-TW" sz="1600" dirty="0"/>
              <a:t>First profiles published mid 2003</a:t>
            </a:r>
          </a:p>
          <a:p>
            <a:pPr>
              <a:lnSpc>
                <a:spcPct val="90000"/>
              </a:lnSpc>
            </a:pPr>
            <a:r>
              <a:rPr lang="en-US" altLang="zh-TW" sz="1800" dirty="0"/>
              <a:t>IEEE 802.15.4 Working Group</a:t>
            </a:r>
          </a:p>
          <a:p>
            <a:pPr lvl="1">
              <a:lnSpc>
                <a:spcPct val="90000"/>
              </a:lnSpc>
            </a:pPr>
            <a:r>
              <a:rPr lang="en-US" altLang="zh-TW" sz="1600" dirty="0"/>
              <a:t>Defining lower layers of protocol stack: MAC and PHY</a:t>
            </a:r>
            <a:endParaRPr lang="zh-TW" altLang="en-US" sz="1600" dirty="0"/>
          </a:p>
          <a:p>
            <a:endParaRPr lang="fr-FR" dirty="0"/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214701"/>
              </p:ext>
            </p:extLst>
          </p:nvPr>
        </p:nvGraphicFramePr>
        <p:xfrm>
          <a:off x="2066483" y="3931803"/>
          <a:ext cx="5984659" cy="2368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5338953" imgH="2109622" progId="Visio.Drawing.11">
                  <p:embed/>
                </p:oleObj>
              </mc:Choice>
              <mc:Fallback>
                <p:oleObj name="Visio" r:id="rId3" imgW="5338953" imgH="210962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483" y="3931803"/>
                        <a:ext cx="5984659" cy="23683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0620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Caractéristiques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000" dirty="0"/>
              <a:t>Data rates of 250 kbps , 20 kbps and 40kpbs.</a:t>
            </a:r>
          </a:p>
          <a:p>
            <a:r>
              <a:rPr lang="en-US" altLang="zh-TW" sz="2000" dirty="0"/>
              <a:t>Star or Peer-to-Peer operation.</a:t>
            </a:r>
          </a:p>
          <a:p>
            <a:r>
              <a:rPr lang="en-US" altLang="zh-TW" sz="2000" dirty="0"/>
              <a:t>Support for low latency devices.</a:t>
            </a:r>
          </a:p>
          <a:p>
            <a:r>
              <a:rPr lang="en-US" altLang="zh-TW" sz="2000" dirty="0"/>
              <a:t>CSMA-CA channel access.</a:t>
            </a:r>
          </a:p>
          <a:p>
            <a:r>
              <a:rPr lang="en-US" altLang="zh-TW" sz="2000" dirty="0"/>
              <a:t>Dynamic device addressing.</a:t>
            </a:r>
          </a:p>
          <a:p>
            <a:r>
              <a:rPr lang="en-US" altLang="zh-TW" sz="2000" dirty="0"/>
              <a:t>Fully </a:t>
            </a:r>
            <a:r>
              <a:rPr lang="en-US" altLang="zh-TW" sz="2000" dirty="0" err="1"/>
              <a:t>handshaked</a:t>
            </a:r>
            <a:r>
              <a:rPr lang="en-US" altLang="zh-TW" sz="2000" dirty="0"/>
              <a:t> protocol for transfer reliability.</a:t>
            </a:r>
          </a:p>
          <a:p>
            <a:r>
              <a:rPr lang="en-US" altLang="zh-TW" sz="2000" dirty="0"/>
              <a:t>Low power consumption.</a:t>
            </a:r>
          </a:p>
          <a:p>
            <a:r>
              <a:rPr lang="en-US" altLang="zh-TW" sz="2000" dirty="0"/>
              <a:t>Channels</a:t>
            </a:r>
            <a:r>
              <a:rPr lang="en-US" altLang="zh-TW" sz="2000" dirty="0" smtClean="0"/>
              <a:t>: 16 en 2.4Ghz ; 10 en 900Mhz ; 1 en 890Mhz</a:t>
            </a:r>
            <a:endParaRPr lang="en-US" altLang="zh-TW" sz="2000" dirty="0"/>
          </a:p>
          <a:p>
            <a:r>
              <a:rPr lang="en-US" altLang="zh-TW" sz="2000" dirty="0" smtClean="0"/>
              <a:t>Extremely </a:t>
            </a:r>
            <a:r>
              <a:rPr lang="en-US" altLang="zh-TW" sz="2000" dirty="0"/>
              <a:t>low duty-cycle (&lt;0.1%)</a:t>
            </a:r>
            <a:endParaRPr lang="zh-TW" altLang="en-US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7194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802.15.4 is a simple packet data protocol for lightweight wireless networks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Channel Access is via Carrier Sense Multiple Access with collision avoidance and optional time slotting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Message acknowledgement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Optional beacon structure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Target applications</a:t>
            </a:r>
          </a:p>
          <a:p>
            <a:pPr lvl="2">
              <a:lnSpc>
                <a:spcPct val="90000"/>
              </a:lnSpc>
            </a:pPr>
            <a:r>
              <a:rPr lang="en-US" altLang="zh-TW" dirty="0"/>
              <a:t>Long battery life, selectable latency for controllers, sensors, remote monitoring and portable electronics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Configured for maximum battery life, has the potential to last as long as the shelf life of most batteries</a:t>
            </a:r>
            <a:endParaRPr lang="zh-TW" alt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1667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de dispositifs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標楷體" charset="0"/>
                <a:cs typeface="標楷體" charset="0"/>
              </a:rPr>
              <a:t>There are two different device types :</a:t>
            </a:r>
            <a:endParaRPr lang="en-US" altLang="zh-TW" dirty="0"/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標楷體" charset="0"/>
                <a:cs typeface="標楷體" charset="0"/>
              </a:rPr>
              <a:t>A full function device (FFD)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標楷體" charset="0"/>
                <a:cs typeface="標楷體" charset="0"/>
              </a:rPr>
              <a:t>A reduced function device (RFD)</a:t>
            </a:r>
          </a:p>
          <a:p>
            <a:pPr>
              <a:lnSpc>
                <a:spcPct val="145000"/>
              </a:lnSpc>
            </a:pPr>
            <a:r>
              <a:rPr lang="en-US" altLang="zh-TW" dirty="0">
                <a:ea typeface="標楷體" charset="0"/>
                <a:cs typeface="標楷體" charset="0"/>
              </a:rPr>
              <a:t>The FFD can operate in three modes by serving as</a:t>
            </a:r>
            <a:endParaRPr lang="en-US" altLang="zh-TW" dirty="0"/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標楷體" charset="0"/>
                <a:cs typeface="標楷體" charset="0"/>
              </a:rPr>
              <a:t>Device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標楷體" charset="0"/>
                <a:cs typeface="標楷體" charset="0"/>
              </a:rPr>
              <a:t>Coordinator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標楷體" charset="0"/>
                <a:cs typeface="標楷體" charset="0"/>
              </a:rPr>
              <a:t>PAN coordinator</a:t>
            </a:r>
          </a:p>
          <a:p>
            <a:pPr>
              <a:lnSpc>
                <a:spcPct val="145000"/>
              </a:lnSpc>
            </a:pPr>
            <a:r>
              <a:rPr lang="en-US" altLang="zh-TW" dirty="0">
                <a:ea typeface="標楷體" charset="0"/>
                <a:cs typeface="標楷體" charset="0"/>
              </a:rPr>
              <a:t>The RFD can only serve as: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標楷體" charset="0"/>
                <a:cs typeface="標楷體" charset="0"/>
              </a:rPr>
              <a:t>Device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640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</a:t>
            </a:r>
            <a:r>
              <a:rPr lang="fr-FR" dirty="0" smtClean="0"/>
              <a:t>ypes de </a:t>
            </a:r>
            <a:r>
              <a:rPr lang="fr-FR" dirty="0" err="1" smtClean="0"/>
              <a:t>devices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dirty="0">
                <a:solidFill>
                  <a:srgbClr val="CC0000"/>
                </a:solidFill>
              </a:rPr>
              <a:t>Full function device (FFD)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Any topology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Network coordinator capable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Talks to any other device</a:t>
            </a:r>
          </a:p>
          <a:p>
            <a:pPr>
              <a:lnSpc>
                <a:spcPct val="80000"/>
              </a:lnSpc>
              <a:spcBef>
                <a:spcPct val="55000"/>
              </a:spcBef>
            </a:pPr>
            <a:r>
              <a:rPr lang="en-GB" dirty="0">
                <a:solidFill>
                  <a:srgbClr val="CC0000"/>
                </a:solidFill>
              </a:rPr>
              <a:t>Reduced function device (RFD)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Limited to star topology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Cannot become a network coordinator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Talks only to a network coordinator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Very simple implementation</a:t>
            </a:r>
            <a:endParaRPr lang="zh-TW" altLang="en-US" sz="1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91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 descr="Capture d’écran 2019-02-03 à 20.31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32" y="1932161"/>
            <a:ext cx="6401720" cy="43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70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étoile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Line 23"/>
          <p:cNvSpPr>
            <a:spLocks noChangeShapeType="1"/>
          </p:cNvSpPr>
          <p:nvPr/>
        </p:nvSpPr>
        <p:spPr bwMode="auto">
          <a:xfrm>
            <a:off x="4657725" y="2860675"/>
            <a:ext cx="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5" name="Line 24"/>
          <p:cNvSpPr>
            <a:spLocks noChangeShapeType="1"/>
          </p:cNvSpPr>
          <p:nvPr/>
        </p:nvSpPr>
        <p:spPr bwMode="auto">
          <a:xfrm>
            <a:off x="4657725" y="2860675"/>
            <a:ext cx="11430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flipV="1">
            <a:off x="4657725" y="2098675"/>
            <a:ext cx="838200" cy="7620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flipH="1" flipV="1">
            <a:off x="4124325" y="2022475"/>
            <a:ext cx="533400" cy="8382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8" name="Line 27"/>
          <p:cNvSpPr>
            <a:spLocks noChangeShapeType="1"/>
          </p:cNvSpPr>
          <p:nvPr/>
        </p:nvSpPr>
        <p:spPr bwMode="auto">
          <a:xfrm flipH="1">
            <a:off x="3514725" y="2860675"/>
            <a:ext cx="1143000" cy="3048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2776538" y="4751388"/>
            <a:ext cx="284956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" name="Rectangle 29"/>
          <p:cNvSpPr>
            <a:spLocks noChangeArrowheads="1"/>
          </p:cNvSpPr>
          <p:nvPr/>
        </p:nvSpPr>
        <p:spPr bwMode="auto">
          <a:xfrm>
            <a:off x="2776538" y="5146675"/>
            <a:ext cx="3471862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" name="Oval 31"/>
          <p:cNvSpPr>
            <a:spLocks noChangeArrowheads="1"/>
          </p:cNvSpPr>
          <p:nvPr/>
        </p:nvSpPr>
        <p:spPr bwMode="auto">
          <a:xfrm>
            <a:off x="2357438" y="4830763"/>
            <a:ext cx="330200" cy="330200"/>
          </a:xfrm>
          <a:prstGeom prst="ellipse">
            <a:avLst/>
          </a:prstGeom>
          <a:solidFill>
            <a:srgbClr val="0000FF"/>
          </a:solidFill>
          <a:ln w="14288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2" name="Oval 32"/>
          <p:cNvSpPr>
            <a:spLocks noChangeArrowheads="1"/>
          </p:cNvSpPr>
          <p:nvPr/>
        </p:nvSpPr>
        <p:spPr bwMode="auto">
          <a:xfrm>
            <a:off x="2357438" y="5230813"/>
            <a:ext cx="330200" cy="330200"/>
          </a:xfrm>
          <a:prstGeom prst="ellipse">
            <a:avLst/>
          </a:prstGeom>
          <a:solidFill>
            <a:srgbClr val="FF0000"/>
          </a:solidFill>
          <a:ln w="14288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>
            <a:off x="2776538" y="4751388"/>
            <a:ext cx="284956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>
            <a:off x="3132138" y="4797425"/>
            <a:ext cx="3036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sz="2000">
                <a:solidFill>
                  <a:srgbClr val="000000"/>
                </a:solidFill>
              </a:rPr>
              <a:t>Full Function Device (FFD)</a:t>
            </a:r>
            <a:endParaRPr lang="en-US" altLang="zh-TW" sz="20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5" name="Rectangle 35"/>
          <p:cNvSpPr>
            <a:spLocks noChangeArrowheads="1"/>
          </p:cNvSpPr>
          <p:nvPr/>
        </p:nvSpPr>
        <p:spPr bwMode="auto">
          <a:xfrm>
            <a:off x="2776538" y="5146675"/>
            <a:ext cx="3471862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3103563" y="5178425"/>
            <a:ext cx="3671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sz="2000" dirty="0">
                <a:solidFill>
                  <a:srgbClr val="000000"/>
                </a:solidFill>
              </a:rPr>
              <a:t>Reduced Function Device (RFD)</a:t>
            </a:r>
            <a:endParaRPr lang="en-US" altLang="zh-TW" sz="20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2346325" y="5818188"/>
            <a:ext cx="493713" cy="20637"/>
          </a:xfrm>
          <a:prstGeom prst="rect">
            <a:avLst/>
          </a:prstGeom>
          <a:solidFill>
            <a:srgbClr val="008000"/>
          </a:solidFill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3144838" y="5589588"/>
            <a:ext cx="25003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sz="2000">
                <a:solidFill>
                  <a:srgbClr val="000000"/>
                </a:solidFill>
              </a:rPr>
              <a:t>Communications Flow</a:t>
            </a:r>
            <a:endParaRPr lang="en-US" altLang="zh-TW" sz="20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3895725" y="4667250"/>
            <a:ext cx="15986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" name="Rectangle 41"/>
          <p:cNvSpPr>
            <a:spLocks noChangeArrowheads="1"/>
          </p:cNvSpPr>
          <p:nvPr/>
        </p:nvSpPr>
        <p:spPr bwMode="auto">
          <a:xfrm>
            <a:off x="1533525" y="1954213"/>
            <a:ext cx="1462088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1" name="Rectangle 42"/>
          <p:cNvSpPr>
            <a:spLocks noChangeArrowheads="1"/>
          </p:cNvSpPr>
          <p:nvPr/>
        </p:nvSpPr>
        <p:spPr bwMode="auto">
          <a:xfrm>
            <a:off x="1784350" y="2022475"/>
            <a:ext cx="110331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sz="22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Network</a:t>
            </a:r>
            <a:endParaRPr lang="en-US" altLang="zh-TW" sz="2800" b="1">
              <a:solidFill>
                <a:srgbClr val="0000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2" name="Rectangle 43"/>
          <p:cNvSpPr>
            <a:spLocks noChangeArrowheads="1"/>
          </p:cNvSpPr>
          <p:nvPr/>
        </p:nvSpPr>
        <p:spPr bwMode="auto">
          <a:xfrm>
            <a:off x="1631950" y="2347913"/>
            <a:ext cx="15557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sz="22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coordinator</a:t>
            </a:r>
            <a:endParaRPr lang="en-US" altLang="zh-TW" sz="2800" b="1">
              <a:solidFill>
                <a:srgbClr val="0000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3" name="Oval 44"/>
          <p:cNvSpPr>
            <a:spLocks noChangeArrowheads="1"/>
          </p:cNvSpPr>
          <p:nvPr/>
        </p:nvSpPr>
        <p:spPr bwMode="auto">
          <a:xfrm>
            <a:off x="3344863" y="3013075"/>
            <a:ext cx="331787" cy="331788"/>
          </a:xfrm>
          <a:prstGeom prst="ellipse">
            <a:avLst/>
          </a:prstGeom>
          <a:solidFill>
            <a:srgbClr val="0000FF"/>
          </a:solidFill>
          <a:ln w="14288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4" name="Oval 45"/>
          <p:cNvSpPr>
            <a:spLocks noChangeArrowheads="1"/>
          </p:cNvSpPr>
          <p:nvPr/>
        </p:nvSpPr>
        <p:spPr bwMode="auto">
          <a:xfrm>
            <a:off x="4500563" y="3927475"/>
            <a:ext cx="331787" cy="330200"/>
          </a:xfrm>
          <a:prstGeom prst="ellipse">
            <a:avLst/>
          </a:prstGeom>
          <a:solidFill>
            <a:srgbClr val="FF0000"/>
          </a:solidFill>
          <a:ln w="14288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5" name="Oval 46"/>
          <p:cNvSpPr>
            <a:spLocks noChangeArrowheads="1"/>
          </p:cNvSpPr>
          <p:nvPr/>
        </p:nvSpPr>
        <p:spPr bwMode="auto">
          <a:xfrm>
            <a:off x="3971925" y="1870075"/>
            <a:ext cx="331788" cy="330200"/>
          </a:xfrm>
          <a:prstGeom prst="ellipse">
            <a:avLst/>
          </a:prstGeom>
          <a:solidFill>
            <a:srgbClr val="0000FF"/>
          </a:solidFill>
          <a:ln w="14288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6" name="Oval 47"/>
          <p:cNvSpPr>
            <a:spLocks noChangeArrowheads="1"/>
          </p:cNvSpPr>
          <p:nvPr/>
        </p:nvSpPr>
        <p:spPr bwMode="auto">
          <a:xfrm>
            <a:off x="5343525" y="1870075"/>
            <a:ext cx="330200" cy="330200"/>
          </a:xfrm>
          <a:prstGeom prst="ellipse">
            <a:avLst/>
          </a:prstGeom>
          <a:solidFill>
            <a:srgbClr val="FF0000"/>
          </a:solidFill>
          <a:ln w="14288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7" name="Oval 48"/>
          <p:cNvSpPr>
            <a:spLocks noChangeArrowheads="1"/>
          </p:cNvSpPr>
          <p:nvPr/>
        </p:nvSpPr>
        <p:spPr bwMode="auto">
          <a:xfrm>
            <a:off x="5724525" y="2941638"/>
            <a:ext cx="330200" cy="331787"/>
          </a:xfrm>
          <a:prstGeom prst="ellipse">
            <a:avLst/>
          </a:prstGeom>
          <a:solidFill>
            <a:srgbClr val="FF0000"/>
          </a:solidFill>
          <a:ln w="14288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8" name="Oval 49"/>
          <p:cNvSpPr>
            <a:spLocks noChangeArrowheads="1"/>
          </p:cNvSpPr>
          <p:nvPr/>
        </p:nvSpPr>
        <p:spPr bwMode="auto">
          <a:xfrm>
            <a:off x="4500563" y="2708275"/>
            <a:ext cx="331787" cy="330200"/>
          </a:xfrm>
          <a:prstGeom prst="ellipse">
            <a:avLst/>
          </a:prstGeom>
          <a:solidFill>
            <a:srgbClr val="0000FF"/>
          </a:solidFill>
          <a:ln w="14288">
            <a:solidFill>
              <a:srgbClr val="FFFFCC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9" name="Rectangle 50"/>
          <p:cNvSpPr>
            <a:spLocks noChangeArrowheads="1"/>
          </p:cNvSpPr>
          <p:nvPr/>
        </p:nvSpPr>
        <p:spPr bwMode="auto">
          <a:xfrm>
            <a:off x="3895725" y="4667250"/>
            <a:ext cx="15986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0" name="Rectangle 51"/>
          <p:cNvSpPr>
            <a:spLocks noChangeArrowheads="1"/>
          </p:cNvSpPr>
          <p:nvPr/>
        </p:nvSpPr>
        <p:spPr bwMode="auto">
          <a:xfrm>
            <a:off x="6588125" y="2997200"/>
            <a:ext cx="1438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sz="2000">
                <a:solidFill>
                  <a:srgbClr val="000000"/>
                </a:solidFill>
              </a:rPr>
              <a:t>Master/slave</a:t>
            </a:r>
            <a:endParaRPr lang="en-US" altLang="zh-TW" sz="2000" b="1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1" name="Rectangle 52"/>
          <p:cNvSpPr>
            <a:spLocks noChangeArrowheads="1"/>
          </p:cNvSpPr>
          <p:nvPr/>
        </p:nvSpPr>
        <p:spPr bwMode="auto">
          <a:xfrm>
            <a:off x="1533525" y="1954213"/>
            <a:ext cx="1462088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" name="Rectangle 53"/>
          <p:cNvSpPr>
            <a:spLocks noChangeArrowheads="1"/>
          </p:cNvSpPr>
          <p:nvPr/>
        </p:nvSpPr>
        <p:spPr bwMode="auto">
          <a:xfrm>
            <a:off x="1784350" y="2022475"/>
            <a:ext cx="110331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sz="22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Network</a:t>
            </a:r>
            <a:endParaRPr lang="en-US" altLang="zh-TW" sz="2800" b="1">
              <a:solidFill>
                <a:srgbClr val="0000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3" name="Rectangle 54"/>
          <p:cNvSpPr>
            <a:spLocks noChangeArrowheads="1"/>
          </p:cNvSpPr>
          <p:nvPr/>
        </p:nvSpPr>
        <p:spPr bwMode="auto">
          <a:xfrm>
            <a:off x="1631950" y="2347913"/>
            <a:ext cx="15557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sz="2200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coordinator</a:t>
            </a:r>
            <a:endParaRPr lang="en-US" altLang="zh-TW" sz="2800" b="1">
              <a:solidFill>
                <a:srgbClr val="0000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4" name="Line 55"/>
          <p:cNvSpPr>
            <a:spLocks noChangeShapeType="1"/>
          </p:cNvSpPr>
          <p:nvPr/>
        </p:nvSpPr>
        <p:spPr bwMode="auto">
          <a:xfrm>
            <a:off x="2981325" y="2327275"/>
            <a:ext cx="1655763" cy="503238"/>
          </a:xfrm>
          <a:prstGeom prst="line">
            <a:avLst/>
          </a:prstGeom>
          <a:noFill/>
          <a:ln w="38100">
            <a:solidFill>
              <a:srgbClr val="FF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024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Pair à pair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Line 39"/>
          <p:cNvSpPr>
            <a:spLocks noChangeShapeType="1"/>
          </p:cNvSpPr>
          <p:nvPr/>
        </p:nvSpPr>
        <p:spPr bwMode="auto">
          <a:xfrm flipV="1">
            <a:off x="5170488" y="3209925"/>
            <a:ext cx="9144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 flipV="1">
            <a:off x="6008688" y="3286125"/>
            <a:ext cx="76200" cy="7620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6" name="Line 41"/>
          <p:cNvSpPr>
            <a:spLocks noChangeShapeType="1"/>
          </p:cNvSpPr>
          <p:nvPr/>
        </p:nvSpPr>
        <p:spPr bwMode="auto">
          <a:xfrm flipV="1">
            <a:off x="6084888" y="2371725"/>
            <a:ext cx="228600" cy="8382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7" name="Line 42"/>
          <p:cNvSpPr>
            <a:spLocks noChangeShapeType="1"/>
          </p:cNvSpPr>
          <p:nvPr/>
        </p:nvSpPr>
        <p:spPr bwMode="auto">
          <a:xfrm flipH="1" flipV="1">
            <a:off x="5627688" y="1762125"/>
            <a:ext cx="685800" cy="6096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8" name="Line 43"/>
          <p:cNvSpPr>
            <a:spLocks noChangeShapeType="1"/>
          </p:cNvSpPr>
          <p:nvPr/>
        </p:nvSpPr>
        <p:spPr bwMode="auto">
          <a:xfrm>
            <a:off x="7227888" y="2600325"/>
            <a:ext cx="228600" cy="8382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9" name="Line 44"/>
          <p:cNvSpPr>
            <a:spLocks noChangeShapeType="1"/>
          </p:cNvSpPr>
          <p:nvPr/>
        </p:nvSpPr>
        <p:spPr bwMode="auto">
          <a:xfrm>
            <a:off x="6008688" y="3286125"/>
            <a:ext cx="1447800" cy="1524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10" name="Line 45"/>
          <p:cNvSpPr>
            <a:spLocks noChangeShapeType="1"/>
          </p:cNvSpPr>
          <p:nvPr/>
        </p:nvSpPr>
        <p:spPr bwMode="auto">
          <a:xfrm flipH="1">
            <a:off x="7304088" y="1914525"/>
            <a:ext cx="609600" cy="6858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11" name="Line 47"/>
          <p:cNvSpPr>
            <a:spLocks noChangeShapeType="1"/>
          </p:cNvSpPr>
          <p:nvPr/>
        </p:nvSpPr>
        <p:spPr bwMode="auto">
          <a:xfrm flipH="1" flipV="1">
            <a:off x="3470275" y="3033713"/>
            <a:ext cx="76200" cy="9906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12" name="Line 48"/>
          <p:cNvSpPr>
            <a:spLocks noChangeShapeType="1"/>
          </p:cNvSpPr>
          <p:nvPr/>
        </p:nvSpPr>
        <p:spPr bwMode="auto">
          <a:xfrm>
            <a:off x="2708275" y="1890713"/>
            <a:ext cx="762000" cy="11430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13" name="Line 49"/>
          <p:cNvSpPr>
            <a:spLocks noChangeShapeType="1"/>
          </p:cNvSpPr>
          <p:nvPr/>
        </p:nvSpPr>
        <p:spPr bwMode="auto">
          <a:xfrm flipV="1">
            <a:off x="2187575" y="3948113"/>
            <a:ext cx="1371600" cy="2286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14" name="Line 50"/>
          <p:cNvSpPr>
            <a:spLocks noChangeShapeType="1"/>
          </p:cNvSpPr>
          <p:nvPr/>
        </p:nvSpPr>
        <p:spPr bwMode="auto">
          <a:xfrm flipV="1">
            <a:off x="2708275" y="1585913"/>
            <a:ext cx="1219200" cy="3048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15" name="Line 51"/>
          <p:cNvSpPr>
            <a:spLocks noChangeShapeType="1"/>
          </p:cNvSpPr>
          <p:nvPr/>
        </p:nvSpPr>
        <p:spPr bwMode="auto">
          <a:xfrm flipV="1">
            <a:off x="2251075" y="1966913"/>
            <a:ext cx="457200" cy="21336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16" name="Line 52"/>
          <p:cNvSpPr>
            <a:spLocks noChangeShapeType="1"/>
          </p:cNvSpPr>
          <p:nvPr/>
        </p:nvSpPr>
        <p:spPr bwMode="auto">
          <a:xfrm flipH="1" flipV="1">
            <a:off x="1641475" y="3109913"/>
            <a:ext cx="533400" cy="10668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17" name="Line 53"/>
          <p:cNvSpPr>
            <a:spLocks noChangeShapeType="1"/>
          </p:cNvSpPr>
          <p:nvPr/>
        </p:nvSpPr>
        <p:spPr bwMode="auto">
          <a:xfrm flipH="1" flipV="1">
            <a:off x="1489075" y="1814513"/>
            <a:ext cx="1219200" cy="762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18" name="Line 54"/>
          <p:cNvSpPr>
            <a:spLocks noChangeShapeType="1"/>
          </p:cNvSpPr>
          <p:nvPr/>
        </p:nvSpPr>
        <p:spPr bwMode="auto">
          <a:xfrm flipV="1">
            <a:off x="1641475" y="1890713"/>
            <a:ext cx="1066800" cy="1219200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19" name="Oval 55"/>
          <p:cNvSpPr>
            <a:spLocks noChangeArrowheads="1"/>
          </p:cNvSpPr>
          <p:nvPr/>
        </p:nvSpPr>
        <p:spPr bwMode="auto">
          <a:xfrm>
            <a:off x="1489075" y="2957513"/>
            <a:ext cx="261938" cy="263525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0" name="Oval 56"/>
          <p:cNvSpPr>
            <a:spLocks noChangeArrowheads="1"/>
          </p:cNvSpPr>
          <p:nvPr/>
        </p:nvSpPr>
        <p:spPr bwMode="auto">
          <a:xfrm>
            <a:off x="2063750" y="3995738"/>
            <a:ext cx="261938" cy="261937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1" name="Oval 57"/>
          <p:cNvSpPr>
            <a:spLocks noChangeArrowheads="1"/>
          </p:cNvSpPr>
          <p:nvPr/>
        </p:nvSpPr>
        <p:spPr bwMode="auto">
          <a:xfrm>
            <a:off x="1360488" y="1709738"/>
            <a:ext cx="261937" cy="263525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2" name="Oval 58"/>
          <p:cNvSpPr>
            <a:spLocks noChangeArrowheads="1"/>
          </p:cNvSpPr>
          <p:nvPr/>
        </p:nvSpPr>
        <p:spPr bwMode="auto">
          <a:xfrm>
            <a:off x="3324225" y="2886075"/>
            <a:ext cx="263525" cy="263525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3" name="Rectangle 59"/>
          <p:cNvSpPr>
            <a:spLocks noChangeArrowheads="1"/>
          </p:cNvSpPr>
          <p:nvPr/>
        </p:nvSpPr>
        <p:spPr bwMode="auto">
          <a:xfrm>
            <a:off x="3692525" y="5329238"/>
            <a:ext cx="22621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4" name="Rectangle 61"/>
          <p:cNvSpPr>
            <a:spLocks noChangeArrowheads="1"/>
          </p:cNvSpPr>
          <p:nvPr/>
        </p:nvSpPr>
        <p:spPr bwMode="auto">
          <a:xfrm>
            <a:off x="3673475" y="5768975"/>
            <a:ext cx="25003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sz="2000">
                <a:solidFill>
                  <a:srgbClr val="000000"/>
                </a:solidFill>
              </a:rPr>
              <a:t>Communications Flow</a:t>
            </a:r>
            <a:endParaRPr lang="en-US" altLang="zh-TW" sz="20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" name="Oval 62"/>
          <p:cNvSpPr>
            <a:spLocks noChangeArrowheads="1"/>
          </p:cNvSpPr>
          <p:nvPr/>
        </p:nvSpPr>
        <p:spPr bwMode="auto">
          <a:xfrm>
            <a:off x="2603500" y="1773238"/>
            <a:ext cx="261938" cy="261937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6" name="Oval 63"/>
          <p:cNvSpPr>
            <a:spLocks noChangeArrowheads="1"/>
          </p:cNvSpPr>
          <p:nvPr/>
        </p:nvSpPr>
        <p:spPr bwMode="auto">
          <a:xfrm>
            <a:off x="3779838" y="1381125"/>
            <a:ext cx="261937" cy="261938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7" name="Oval 64"/>
          <p:cNvSpPr>
            <a:spLocks noChangeArrowheads="1"/>
          </p:cNvSpPr>
          <p:nvPr/>
        </p:nvSpPr>
        <p:spPr bwMode="auto">
          <a:xfrm>
            <a:off x="3435350" y="3798888"/>
            <a:ext cx="263525" cy="263525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8" name="Oval 65"/>
          <p:cNvSpPr>
            <a:spLocks noChangeArrowheads="1"/>
          </p:cNvSpPr>
          <p:nvPr/>
        </p:nvSpPr>
        <p:spPr bwMode="auto">
          <a:xfrm>
            <a:off x="6159500" y="2201863"/>
            <a:ext cx="263525" cy="263525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9" name="Oval 66"/>
          <p:cNvSpPr>
            <a:spLocks noChangeArrowheads="1"/>
          </p:cNvSpPr>
          <p:nvPr/>
        </p:nvSpPr>
        <p:spPr bwMode="auto">
          <a:xfrm>
            <a:off x="5964238" y="3116263"/>
            <a:ext cx="261937" cy="261937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0" name="Oval 67"/>
          <p:cNvSpPr>
            <a:spLocks noChangeArrowheads="1"/>
          </p:cNvSpPr>
          <p:nvPr/>
        </p:nvSpPr>
        <p:spPr bwMode="auto">
          <a:xfrm>
            <a:off x="7140575" y="2460625"/>
            <a:ext cx="261938" cy="263525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1" name="Oval 68"/>
          <p:cNvSpPr>
            <a:spLocks noChangeArrowheads="1"/>
          </p:cNvSpPr>
          <p:nvPr/>
        </p:nvSpPr>
        <p:spPr bwMode="auto">
          <a:xfrm>
            <a:off x="7335838" y="3311525"/>
            <a:ext cx="263525" cy="261938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2" name="Oval 69"/>
          <p:cNvSpPr>
            <a:spLocks noChangeArrowheads="1"/>
          </p:cNvSpPr>
          <p:nvPr/>
        </p:nvSpPr>
        <p:spPr bwMode="auto">
          <a:xfrm>
            <a:off x="7791450" y="1743075"/>
            <a:ext cx="261938" cy="263525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3" name="Oval 70"/>
          <p:cNvSpPr>
            <a:spLocks noChangeArrowheads="1"/>
          </p:cNvSpPr>
          <p:nvPr/>
        </p:nvSpPr>
        <p:spPr bwMode="auto">
          <a:xfrm>
            <a:off x="5505450" y="1614488"/>
            <a:ext cx="261938" cy="261937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4" name="Oval 71"/>
          <p:cNvSpPr>
            <a:spLocks noChangeArrowheads="1"/>
          </p:cNvSpPr>
          <p:nvPr/>
        </p:nvSpPr>
        <p:spPr bwMode="auto">
          <a:xfrm>
            <a:off x="5830888" y="3898900"/>
            <a:ext cx="261937" cy="263525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5" name="Oval 72"/>
          <p:cNvSpPr>
            <a:spLocks noChangeArrowheads="1"/>
          </p:cNvSpPr>
          <p:nvPr/>
        </p:nvSpPr>
        <p:spPr bwMode="auto">
          <a:xfrm>
            <a:off x="4984750" y="3632200"/>
            <a:ext cx="261938" cy="263525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6" name="Rectangle 73"/>
          <p:cNvSpPr>
            <a:spLocks noChangeArrowheads="1"/>
          </p:cNvSpPr>
          <p:nvPr/>
        </p:nvSpPr>
        <p:spPr bwMode="auto">
          <a:xfrm>
            <a:off x="3692525" y="5329238"/>
            <a:ext cx="22621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7" name="Rectangle 74"/>
          <p:cNvSpPr>
            <a:spLocks noChangeArrowheads="1"/>
          </p:cNvSpPr>
          <p:nvPr/>
        </p:nvSpPr>
        <p:spPr bwMode="auto">
          <a:xfrm>
            <a:off x="3671888" y="5387975"/>
            <a:ext cx="3036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sz="2000">
                <a:solidFill>
                  <a:srgbClr val="000000"/>
                </a:solidFill>
              </a:rPr>
              <a:t>Full Function Device (FFD)</a:t>
            </a:r>
            <a:endParaRPr lang="en-US" altLang="zh-TW" sz="200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38" name="Rectangle 75"/>
          <p:cNvSpPr>
            <a:spLocks noChangeArrowheads="1"/>
          </p:cNvSpPr>
          <p:nvPr/>
        </p:nvSpPr>
        <p:spPr bwMode="auto">
          <a:xfrm>
            <a:off x="2046288" y="4581525"/>
            <a:ext cx="1473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b="1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Point to point</a:t>
            </a:r>
          </a:p>
        </p:txBody>
      </p:sp>
      <p:sp>
        <p:nvSpPr>
          <p:cNvPr id="39" name="Rectangle 76"/>
          <p:cNvSpPr>
            <a:spLocks noChangeArrowheads="1"/>
          </p:cNvSpPr>
          <p:nvPr/>
        </p:nvSpPr>
        <p:spPr bwMode="auto">
          <a:xfrm>
            <a:off x="6516688" y="4581525"/>
            <a:ext cx="482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TW" b="1">
                <a:solidFill>
                  <a:srgbClr val="0000FF"/>
                </a:solidFill>
              </a:rPr>
              <a:t>Tree</a:t>
            </a:r>
            <a:endParaRPr lang="en-US" altLang="zh-TW" b="1">
              <a:solidFill>
                <a:srgbClr val="0000FF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40" name="Line 77"/>
          <p:cNvSpPr>
            <a:spLocks noChangeShapeType="1"/>
          </p:cNvSpPr>
          <p:nvPr/>
        </p:nvSpPr>
        <p:spPr bwMode="auto">
          <a:xfrm>
            <a:off x="2884488" y="5948363"/>
            <a:ext cx="609600" cy="4762"/>
          </a:xfrm>
          <a:prstGeom prst="line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fr-FR"/>
          </a:p>
        </p:txBody>
      </p:sp>
      <p:sp>
        <p:nvSpPr>
          <p:cNvPr id="41" name="Oval 78"/>
          <p:cNvSpPr>
            <a:spLocks noChangeArrowheads="1"/>
          </p:cNvSpPr>
          <p:nvPr/>
        </p:nvSpPr>
        <p:spPr bwMode="auto">
          <a:xfrm>
            <a:off x="3113088" y="5419725"/>
            <a:ext cx="263525" cy="263525"/>
          </a:xfrm>
          <a:prstGeom prst="ellipse">
            <a:avLst/>
          </a:prstGeom>
          <a:solidFill>
            <a:srgbClr val="0000FF"/>
          </a:solidFill>
          <a:ln w="11113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613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Couche Physique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TW" dirty="0"/>
              <a:t>PHY packet fields</a:t>
            </a:r>
          </a:p>
          <a:p>
            <a:pPr lvl="1">
              <a:spcBef>
                <a:spcPct val="0"/>
              </a:spcBef>
            </a:pPr>
            <a:r>
              <a:rPr lang="en-US" altLang="zh-TW" dirty="0"/>
              <a:t>Preamble (32 bits) – synchronization  </a:t>
            </a:r>
          </a:p>
          <a:p>
            <a:pPr lvl="1">
              <a:spcBef>
                <a:spcPct val="0"/>
              </a:spcBef>
            </a:pPr>
            <a:r>
              <a:rPr lang="en-US" altLang="zh-TW" dirty="0"/>
              <a:t>Start of packet delimiter (8 bits) – shall be formatted as “11100101”</a:t>
            </a:r>
          </a:p>
          <a:p>
            <a:pPr lvl="1">
              <a:spcBef>
                <a:spcPct val="0"/>
              </a:spcBef>
            </a:pPr>
            <a:r>
              <a:rPr lang="en-US" altLang="zh-TW" dirty="0"/>
              <a:t>PHY header (8 bits) –PSDU length</a:t>
            </a:r>
          </a:p>
          <a:p>
            <a:pPr lvl="1">
              <a:spcBef>
                <a:spcPct val="0"/>
              </a:spcBef>
            </a:pPr>
            <a:r>
              <a:rPr lang="en-US" altLang="zh-TW" dirty="0"/>
              <a:t>PSDU (0 to 127 bytes) – data field</a:t>
            </a:r>
            <a:endParaRPr lang="zh-TW" altLang="en-US" dirty="0"/>
          </a:p>
          <a:p>
            <a:endParaRPr lang="zh-TW" alt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952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Superframe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000" dirty="0"/>
              <a:t>A </a:t>
            </a:r>
            <a:r>
              <a:rPr lang="en-US" altLang="zh-TW" sz="2000" dirty="0" err="1"/>
              <a:t>superframe</a:t>
            </a:r>
            <a:r>
              <a:rPr lang="en-US" altLang="zh-TW" sz="2000" dirty="0"/>
              <a:t> is divided into two parts</a:t>
            </a:r>
          </a:p>
          <a:p>
            <a:pPr lvl="1">
              <a:lnSpc>
                <a:spcPct val="90000"/>
              </a:lnSpc>
            </a:pPr>
            <a:r>
              <a:rPr lang="en-US" altLang="zh-TW" sz="1800" dirty="0">
                <a:solidFill>
                  <a:srgbClr val="CC0000"/>
                </a:solidFill>
              </a:rPr>
              <a:t>Inactive</a:t>
            </a:r>
            <a:r>
              <a:rPr lang="en-US" altLang="zh-TW" sz="1800" dirty="0"/>
              <a:t>: all station sleep</a:t>
            </a:r>
          </a:p>
          <a:p>
            <a:pPr lvl="1">
              <a:lnSpc>
                <a:spcPct val="90000"/>
              </a:lnSpc>
            </a:pPr>
            <a:r>
              <a:rPr lang="en-US" altLang="zh-TW" sz="1800" dirty="0">
                <a:solidFill>
                  <a:srgbClr val="CC0000"/>
                </a:solidFill>
              </a:rPr>
              <a:t>Active</a:t>
            </a:r>
            <a:r>
              <a:rPr lang="en-US" altLang="zh-TW" sz="1800" dirty="0"/>
              <a:t>: </a:t>
            </a:r>
          </a:p>
          <a:p>
            <a:pPr lvl="2">
              <a:lnSpc>
                <a:spcPct val="90000"/>
              </a:lnSpc>
            </a:pPr>
            <a:r>
              <a:rPr lang="en-US" altLang="zh-TW" sz="1600" dirty="0"/>
              <a:t>Active period will be divided into 16 slots</a:t>
            </a:r>
          </a:p>
          <a:p>
            <a:pPr lvl="2">
              <a:lnSpc>
                <a:spcPct val="90000"/>
              </a:lnSpc>
            </a:pPr>
            <a:r>
              <a:rPr lang="en-US" altLang="zh-TW" sz="1600" dirty="0"/>
              <a:t>16 slots can further divided into two parts</a:t>
            </a:r>
          </a:p>
          <a:p>
            <a:pPr lvl="4">
              <a:lnSpc>
                <a:spcPct val="90000"/>
              </a:lnSpc>
            </a:pPr>
            <a:r>
              <a:rPr lang="en-US" altLang="zh-TW" dirty="0"/>
              <a:t>Contention access period</a:t>
            </a:r>
          </a:p>
          <a:p>
            <a:pPr lvl="4">
              <a:lnSpc>
                <a:spcPct val="90000"/>
              </a:lnSpc>
            </a:pPr>
            <a:r>
              <a:rPr lang="en-US" altLang="zh-TW" dirty="0"/>
              <a:t>Contention free period</a:t>
            </a:r>
          </a:p>
        </p:txBody>
      </p:sp>
      <p:graphicFrame>
        <p:nvGraphicFramePr>
          <p:cNvPr id="4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634435"/>
              </p:ext>
            </p:extLst>
          </p:nvPr>
        </p:nvGraphicFramePr>
        <p:xfrm>
          <a:off x="1410845" y="4143702"/>
          <a:ext cx="6840537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Visio" r:id="rId3" imgW="5887003" imgH="2211716" progId="Visio.Drawing.11">
                  <p:embed/>
                </p:oleObj>
              </mc:Choice>
              <mc:Fallback>
                <p:oleObj name="Visio" r:id="rId3" imgW="5887003" imgH="221171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0845" y="4143702"/>
                        <a:ext cx="6840537" cy="2405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0163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Superframe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r>
              <a:rPr lang="en-US" altLang="zh-TW" dirty="0"/>
              <a:t>Beacons are used for </a:t>
            </a:r>
          </a:p>
          <a:p>
            <a:pPr lvl="1"/>
            <a:r>
              <a:rPr lang="en-US" altLang="zh-TW" dirty="0"/>
              <a:t>starting </a:t>
            </a:r>
            <a:r>
              <a:rPr lang="en-US" altLang="zh-TW" dirty="0" err="1"/>
              <a:t>superframes</a:t>
            </a:r>
            <a:endParaRPr lang="en-US" altLang="zh-TW" dirty="0"/>
          </a:p>
          <a:p>
            <a:pPr lvl="1"/>
            <a:r>
              <a:rPr lang="en-US" altLang="zh-TW" dirty="0"/>
              <a:t>synchronizing with other devices</a:t>
            </a:r>
          </a:p>
          <a:p>
            <a:pPr lvl="1"/>
            <a:r>
              <a:rPr lang="en-US" altLang="zh-TW" dirty="0"/>
              <a:t>announcing the existence of a PAN</a:t>
            </a:r>
          </a:p>
          <a:p>
            <a:pPr lvl="1"/>
            <a:r>
              <a:rPr lang="en-US" altLang="zh-TW" dirty="0"/>
              <a:t>informing pending data in coordinators </a:t>
            </a:r>
          </a:p>
          <a:p>
            <a:r>
              <a:rPr lang="en-US" altLang="zh-TW" dirty="0"/>
              <a:t>In a </a:t>
            </a:r>
            <a:r>
              <a:rPr lang="en-US" altLang="zh-TW" dirty="0">
                <a:solidFill>
                  <a:srgbClr val="CC0000"/>
                </a:solidFill>
              </a:rPr>
              <a:t>“beacon-enabled”</a:t>
            </a:r>
            <a:r>
              <a:rPr lang="en-US" altLang="zh-TW" dirty="0"/>
              <a:t> network,</a:t>
            </a:r>
          </a:p>
          <a:p>
            <a:pPr lvl="1"/>
            <a:r>
              <a:rPr lang="en-US" altLang="zh-TW" dirty="0"/>
              <a:t>Devices use the </a:t>
            </a:r>
            <a:r>
              <a:rPr lang="en-US" altLang="zh-TW" dirty="0">
                <a:solidFill>
                  <a:srgbClr val="FF0000"/>
                </a:solidFill>
              </a:rPr>
              <a:t>slotted CAMA/CA</a:t>
            </a:r>
            <a:r>
              <a:rPr lang="en-US" altLang="zh-TW" dirty="0"/>
              <a:t> mechanism to contend for the usage of channels</a:t>
            </a:r>
          </a:p>
          <a:p>
            <a:pPr lvl="1"/>
            <a:r>
              <a:rPr lang="en-US" altLang="zh-TW" dirty="0"/>
              <a:t>FFDs which require fixed rates of transmissions can ask for </a:t>
            </a:r>
            <a:r>
              <a:rPr lang="en-US" altLang="zh-TW" i="1" dirty="0">
                <a:solidFill>
                  <a:srgbClr val="FF0000"/>
                </a:solidFill>
              </a:rPr>
              <a:t>guarantee time slots</a:t>
            </a:r>
            <a:r>
              <a:rPr lang="en-US" altLang="zh-TW" i="1" dirty="0"/>
              <a:t> (GTS)</a:t>
            </a:r>
            <a:r>
              <a:rPr lang="en-US" altLang="zh-TW" dirty="0"/>
              <a:t> from the coordinator </a:t>
            </a:r>
            <a:endParaRPr lang="zh-TW" alt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625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Duty</a:t>
            </a:r>
            <a:r>
              <a:rPr lang="fr-FR" dirty="0" smtClean="0"/>
              <a:t> cycle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r>
              <a:rPr lang="en-US" altLang="zh-TW" dirty="0"/>
              <a:t>Each device will be active for </a:t>
            </a:r>
            <a:r>
              <a:rPr lang="en-US" altLang="zh-TW" dirty="0">
                <a:solidFill>
                  <a:srgbClr val="CC0000"/>
                </a:solidFill>
              </a:rPr>
              <a:t>2</a:t>
            </a:r>
            <a:r>
              <a:rPr lang="en-US" altLang="zh-TW" baseline="30000" dirty="0">
                <a:solidFill>
                  <a:srgbClr val="CC0000"/>
                </a:solidFill>
              </a:rPr>
              <a:t>-(BO-SO)</a:t>
            </a:r>
            <a:r>
              <a:rPr lang="en-US" altLang="zh-TW" dirty="0"/>
              <a:t> portion of the time, and sleep for </a:t>
            </a:r>
            <a:r>
              <a:rPr lang="en-US" altLang="zh-TW" dirty="0">
                <a:solidFill>
                  <a:srgbClr val="CC0000"/>
                </a:solidFill>
              </a:rPr>
              <a:t>1-2</a:t>
            </a:r>
            <a:r>
              <a:rPr lang="en-US" altLang="zh-TW" baseline="30000" dirty="0">
                <a:solidFill>
                  <a:srgbClr val="CC0000"/>
                </a:solidFill>
              </a:rPr>
              <a:t>-(BO-SO)</a:t>
            </a:r>
            <a:r>
              <a:rPr lang="en-US" altLang="zh-TW" baseline="30000" dirty="0"/>
              <a:t> </a:t>
            </a:r>
            <a:r>
              <a:rPr lang="en-US" altLang="zh-TW" dirty="0"/>
              <a:t>portion of the time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670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Superframe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The structure of </a:t>
            </a:r>
            <a:r>
              <a:rPr lang="en-US" altLang="zh-TW" dirty="0" err="1"/>
              <a:t>superframes</a:t>
            </a:r>
            <a:r>
              <a:rPr lang="en-US" altLang="zh-TW" dirty="0"/>
              <a:t> is controlled by two parameters:</a:t>
            </a:r>
          </a:p>
          <a:p>
            <a:pPr lvl="1"/>
            <a:r>
              <a:rPr lang="en-US" altLang="zh-TW" i="1" dirty="0">
                <a:solidFill>
                  <a:srgbClr val="CC0000"/>
                </a:solidFill>
              </a:rPr>
              <a:t>beacon order (BO)</a:t>
            </a:r>
            <a:r>
              <a:rPr lang="en-US" altLang="zh-TW" dirty="0"/>
              <a:t> : decides the length of a </a:t>
            </a:r>
            <a:r>
              <a:rPr lang="en-US" altLang="zh-TW" dirty="0" err="1"/>
              <a:t>superframe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i="1" dirty="0" err="1">
                <a:solidFill>
                  <a:srgbClr val="CC0000"/>
                </a:solidFill>
              </a:rPr>
              <a:t>superframe</a:t>
            </a:r>
            <a:r>
              <a:rPr lang="en-US" altLang="zh-TW" i="1" dirty="0">
                <a:solidFill>
                  <a:srgbClr val="CC0000"/>
                </a:solidFill>
              </a:rPr>
              <a:t> order (SO)</a:t>
            </a:r>
            <a:r>
              <a:rPr lang="en-US" altLang="zh-TW" dirty="0"/>
              <a:t> : decides the length of the active potion in a </a:t>
            </a:r>
            <a:r>
              <a:rPr lang="en-US" altLang="zh-TW" dirty="0" err="1"/>
              <a:t>superframe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 a beacon-enabled network, the setting of BO and SO should satisfy the relationship </a:t>
            </a:r>
            <a:r>
              <a:rPr lang="en-US" altLang="zh-TW" dirty="0">
                <a:solidFill>
                  <a:srgbClr val="CC0000"/>
                </a:solidFill>
              </a:rPr>
              <a:t>0≦SO≦BO≦14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r>
              <a:rPr lang="en-US" altLang="zh-TW" dirty="0"/>
              <a:t>For channels 11 to 26, the length of a </a:t>
            </a:r>
            <a:r>
              <a:rPr lang="en-US" altLang="zh-TW" dirty="0" err="1"/>
              <a:t>superframe</a:t>
            </a:r>
            <a:r>
              <a:rPr lang="en-US" altLang="zh-TW" dirty="0"/>
              <a:t> can range from </a:t>
            </a:r>
            <a:r>
              <a:rPr lang="en-US" altLang="zh-TW" dirty="0">
                <a:solidFill>
                  <a:srgbClr val="CC0000"/>
                </a:solidFill>
              </a:rPr>
              <a:t>15.36 </a:t>
            </a:r>
            <a:r>
              <a:rPr lang="en-US" altLang="zh-TW" i="1" dirty="0" err="1">
                <a:solidFill>
                  <a:srgbClr val="CC0000"/>
                </a:solidFill>
              </a:rPr>
              <a:t>msec</a:t>
            </a:r>
            <a:r>
              <a:rPr lang="en-US" altLang="zh-TW" dirty="0"/>
              <a:t> to </a:t>
            </a:r>
            <a:r>
              <a:rPr lang="en-US" altLang="zh-TW" dirty="0">
                <a:solidFill>
                  <a:srgbClr val="CC0000"/>
                </a:solidFill>
              </a:rPr>
              <a:t>215.7 </a:t>
            </a:r>
            <a:r>
              <a:rPr lang="en-US" altLang="zh-TW" i="1" dirty="0">
                <a:solidFill>
                  <a:srgbClr val="CC0000"/>
                </a:solidFill>
              </a:rPr>
              <a:t>sec</a:t>
            </a:r>
            <a:r>
              <a:rPr lang="en-US" altLang="zh-TW" dirty="0"/>
              <a:t> (= 3.5 min).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7979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48337-090D-D848-AA3C-E82B6D38DE0C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Slotted CSMA/CA algorithm</a:t>
            </a:r>
            <a:endParaRPr lang="zh-TW" alt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In slotted CSMA/CA</a:t>
            </a:r>
          </a:p>
          <a:p>
            <a:pPr lvl="1"/>
            <a:r>
              <a:rPr lang="en-US" altLang="zh-TW"/>
              <a:t>The backoff period boundaries of every device in the PAN shall be aligned with the superframe slot boundaries of the PAN coordinator</a:t>
            </a:r>
          </a:p>
          <a:p>
            <a:pPr lvl="2"/>
            <a:r>
              <a:rPr lang="en-US" altLang="zh-TW"/>
              <a:t>i.e. the start of first backoff period of each device is aligned with the start of the beacon transmission</a:t>
            </a:r>
          </a:p>
          <a:p>
            <a:pPr lvl="1"/>
            <a:r>
              <a:rPr lang="en-US" altLang="zh-TW"/>
              <a:t>The MAC sublayer shall ensure that the PHY layer commences all of its transmissions on the boundary of a backoff period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77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4F0D9-1646-9349-9CB1-CCEADFAFEE93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Slotted CSMA/CA algorithm (cont.)</a:t>
            </a:r>
            <a:endParaRPr lang="zh-TW" altLang="en-US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7815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/>
              <a:t>Each device maintains 3 variables for each transmission attempt</a:t>
            </a:r>
          </a:p>
          <a:p>
            <a:pPr lvl="1"/>
            <a:r>
              <a:rPr lang="en-US" altLang="zh-TW">
                <a:solidFill>
                  <a:srgbClr val="FF0000"/>
                </a:solidFill>
              </a:rPr>
              <a:t>NB</a:t>
            </a:r>
            <a:r>
              <a:rPr lang="en-US" altLang="zh-TW"/>
              <a:t>: number of times that backoff has been taken in this attempt (if exceeding </a:t>
            </a:r>
            <a:r>
              <a:rPr lang="en-US" altLang="zh-TW">
                <a:solidFill>
                  <a:srgbClr val="FF0000"/>
                </a:solidFill>
              </a:rPr>
              <a:t>macMaxCSMABackoff</a:t>
            </a:r>
            <a:r>
              <a:rPr lang="en-US" altLang="zh-TW"/>
              <a:t>, the attempt fails)</a:t>
            </a:r>
          </a:p>
          <a:p>
            <a:pPr lvl="1"/>
            <a:r>
              <a:rPr lang="en-US" altLang="zh-TW">
                <a:solidFill>
                  <a:srgbClr val="FF0000"/>
                </a:solidFill>
              </a:rPr>
              <a:t>BE</a:t>
            </a:r>
            <a:r>
              <a:rPr lang="en-US" altLang="zh-TW"/>
              <a:t>: the backoff exponent which is determined by NB</a:t>
            </a:r>
            <a:endParaRPr lang="zh-TW" altLang="en-US"/>
          </a:p>
          <a:p>
            <a:pPr lvl="1"/>
            <a:r>
              <a:rPr lang="en-US" altLang="zh-TW">
                <a:solidFill>
                  <a:srgbClr val="FF0000"/>
                </a:solidFill>
              </a:rPr>
              <a:t>CW</a:t>
            </a:r>
            <a:r>
              <a:rPr lang="en-US" altLang="zh-TW"/>
              <a:t>: contention window length, the number of clear slots that must be seen after each backoff </a:t>
            </a:r>
          </a:p>
          <a:p>
            <a:pPr lvl="2"/>
            <a:r>
              <a:rPr lang="en-US" altLang="zh-TW"/>
              <a:t>always set to 2 and count down to 0 if the channel is sensed to be clear</a:t>
            </a:r>
          </a:p>
          <a:p>
            <a:pPr lvl="2"/>
            <a:r>
              <a:rPr lang="en-US" altLang="zh-TW"/>
              <a:t>The design is for some PHY parameters, which require 2 CCA for efficient channel usage.</a:t>
            </a:r>
          </a:p>
          <a:p>
            <a:r>
              <a:rPr lang="en-US" altLang="zh-TW">
                <a:solidFill>
                  <a:schemeClr val="accent2"/>
                </a:solidFill>
              </a:rPr>
              <a:t>Battery Life Extension: </a:t>
            </a:r>
          </a:p>
          <a:p>
            <a:pPr lvl="1"/>
            <a:r>
              <a:rPr lang="en-US" altLang="zh-TW"/>
              <a:t>designed for very low-power operation, where a node </a:t>
            </a:r>
            <a:r>
              <a:rPr lang="en-US" altLang="zh-TW">
                <a:solidFill>
                  <a:srgbClr val="FF0000"/>
                </a:solidFill>
              </a:rPr>
              <a:t>only contends in the first 6 slots</a:t>
            </a:r>
          </a:p>
        </p:txBody>
      </p:sp>
    </p:spTree>
    <p:extLst>
      <p:ext uri="{BB962C8B-B14F-4D97-AF65-F5344CB8AC3E}">
        <p14:creationId xmlns:p14="http://schemas.microsoft.com/office/powerpoint/2010/main" val="76586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97D4-3697-2243-B72D-1E38328EBDFB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7793037" cy="1143000"/>
          </a:xfrm>
        </p:spPr>
        <p:txBody>
          <a:bodyPr/>
          <a:lstStyle/>
          <a:p>
            <a:r>
              <a:rPr lang="en-US" altLang="zh-TW"/>
              <a:t>Slotted CSMA/CA (cont.)</a:t>
            </a:r>
            <a:endParaRPr lang="zh-TW" altLang="en-US"/>
          </a:p>
        </p:txBody>
      </p:sp>
      <p:pic>
        <p:nvPicPr>
          <p:cNvPr id="1198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28738"/>
            <a:ext cx="381000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98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7338"/>
            <a:ext cx="37338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9818" name="Text Box 10"/>
          <p:cNvSpPr txBox="1">
            <a:spLocks noChangeArrowheads="1"/>
          </p:cNvSpPr>
          <p:nvPr/>
        </p:nvSpPr>
        <p:spPr bwMode="auto">
          <a:xfrm>
            <a:off x="2438400" y="2090738"/>
            <a:ext cx="1752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2400">
              <a:latin typeface="Times New Roman" charset="0"/>
            </a:endParaRPr>
          </a:p>
        </p:txBody>
      </p:sp>
      <p:sp>
        <p:nvSpPr>
          <p:cNvPr id="119819" name="Line 11"/>
          <p:cNvSpPr>
            <a:spLocks noChangeShapeType="1"/>
          </p:cNvSpPr>
          <p:nvPr/>
        </p:nvSpPr>
        <p:spPr bwMode="auto">
          <a:xfrm>
            <a:off x="1905000" y="5443538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9820" name="Line 12"/>
          <p:cNvSpPr>
            <a:spLocks noChangeShapeType="1"/>
          </p:cNvSpPr>
          <p:nvPr/>
        </p:nvSpPr>
        <p:spPr bwMode="auto">
          <a:xfrm>
            <a:off x="1905000" y="5672138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9821" name="Line 13"/>
          <p:cNvSpPr>
            <a:spLocks noChangeShapeType="1"/>
          </p:cNvSpPr>
          <p:nvPr/>
        </p:nvSpPr>
        <p:spPr bwMode="auto">
          <a:xfrm flipV="1">
            <a:off x="4267200" y="1404938"/>
            <a:ext cx="0" cy="426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9822" name="Line 14"/>
          <p:cNvSpPr>
            <a:spLocks noChangeShapeType="1"/>
          </p:cNvSpPr>
          <p:nvPr/>
        </p:nvSpPr>
        <p:spPr bwMode="auto">
          <a:xfrm>
            <a:off x="4267200" y="1404938"/>
            <a:ext cx="160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9823" name="Line 15"/>
          <p:cNvSpPr>
            <a:spLocks noChangeShapeType="1"/>
          </p:cNvSpPr>
          <p:nvPr/>
        </p:nvSpPr>
        <p:spPr bwMode="auto">
          <a:xfrm flipV="1">
            <a:off x="5867400" y="1404938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9824" name="AutoShape 16"/>
          <p:cNvSpPr>
            <a:spLocks noChangeArrowheads="1"/>
          </p:cNvSpPr>
          <p:nvPr/>
        </p:nvSpPr>
        <p:spPr bwMode="auto">
          <a:xfrm>
            <a:off x="6732588" y="476250"/>
            <a:ext cx="2411412" cy="1728788"/>
          </a:xfrm>
          <a:prstGeom prst="wedgeEllipseCallout">
            <a:avLst>
              <a:gd name="adj1" fmla="val -9843"/>
              <a:gd name="adj2" fmla="val 157440"/>
            </a:avLst>
          </a:prstGeom>
          <a:solidFill>
            <a:srgbClr val="8CFD4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TW">
                <a:solidFill>
                  <a:srgbClr val="CC0000"/>
                </a:solidFill>
              </a:rPr>
              <a:t>need 2 CCA to ensure no collision</a:t>
            </a:r>
          </a:p>
        </p:txBody>
      </p:sp>
    </p:spTree>
    <p:extLst>
      <p:ext uri="{BB962C8B-B14F-4D97-AF65-F5344CB8AC3E}">
        <p14:creationId xmlns:p14="http://schemas.microsoft.com/office/powerpoint/2010/main" val="354139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dispositifs communiquent d’une façon sécurisée avec la plateforme </a:t>
            </a:r>
            <a:r>
              <a:rPr lang="fr-FR" dirty="0" err="1" smtClean="0"/>
              <a:t>IoT</a:t>
            </a:r>
            <a:r>
              <a:rPr lang="fr-FR" dirty="0" smtClean="0"/>
              <a:t>.</a:t>
            </a:r>
          </a:p>
          <a:p>
            <a:r>
              <a:rPr lang="fr-FR" dirty="0" smtClean="0"/>
              <a:t>La </a:t>
            </a:r>
            <a:r>
              <a:rPr lang="fr-FR" dirty="0" err="1" smtClean="0"/>
              <a:t>platerfome</a:t>
            </a:r>
            <a:r>
              <a:rPr lang="fr-FR" dirty="0" smtClean="0"/>
              <a:t> </a:t>
            </a:r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collete</a:t>
            </a:r>
            <a:r>
              <a:rPr lang="fr-FR" dirty="0" smtClean="0"/>
              <a:t> </a:t>
            </a:r>
            <a:r>
              <a:rPr lang="fr-FR" dirty="0" smtClean="0"/>
              <a:t>et </a:t>
            </a:r>
            <a:r>
              <a:rPr lang="fr-FR" dirty="0" smtClean="0"/>
              <a:t>combine </a:t>
            </a:r>
            <a:r>
              <a:rPr lang="fr-FR" dirty="0" smtClean="0"/>
              <a:t>les données venant de dispositifs et de plateformes et exécutent des </a:t>
            </a:r>
            <a:r>
              <a:rPr lang="fr-FR" dirty="0" smtClean="0"/>
              <a:t>analyses </a:t>
            </a:r>
            <a:r>
              <a:rPr lang="fr-FR" dirty="0" smtClean="0"/>
              <a:t>pour partager les informations les </a:t>
            </a:r>
            <a:r>
              <a:rPr lang="fr-FR" dirty="0" smtClean="0"/>
              <a:t>plus pertinentes </a:t>
            </a:r>
            <a:r>
              <a:rPr lang="fr-FR" dirty="0" smtClean="0"/>
              <a:t>pour répondre à une exigences applicative.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0842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3025-4B33-DA44-98D2-48FC5AF3B16D}" type="slidenum">
              <a:rPr lang="en-US" altLang="zh-TW"/>
              <a:pPr/>
              <a:t>40</a:t>
            </a:fld>
            <a:endParaRPr lang="en-US" altLang="zh-TW"/>
          </a:p>
        </p:txBody>
      </p:sp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Why 2 CCAs to Ensure Collision-Free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/>
              <a:t>Each CCA occurs at the boundary of a </a:t>
            </a:r>
            <a:r>
              <a:rPr lang="en-US" altLang="zh-TW">
                <a:solidFill>
                  <a:srgbClr val="0066FF"/>
                </a:solidFill>
              </a:rPr>
              <a:t>backoff slot (= 20 symbols)</a:t>
            </a:r>
            <a:r>
              <a:rPr lang="en-US" altLang="zh-TW"/>
              <a:t>, and each </a:t>
            </a:r>
            <a:r>
              <a:rPr lang="en-US" altLang="zh-TW">
                <a:solidFill>
                  <a:srgbClr val="0066FF"/>
                </a:solidFill>
              </a:rPr>
              <a:t>CCA time = 8 symbols</a:t>
            </a:r>
            <a:r>
              <a:rPr lang="en-US" altLang="zh-TW"/>
              <a:t>.</a:t>
            </a:r>
          </a:p>
          <a:p>
            <a:r>
              <a:rPr lang="en-US" altLang="zh-TW"/>
              <a:t>The standard species that </a:t>
            </a:r>
            <a:r>
              <a:rPr lang="en-US" altLang="zh-TW">
                <a:solidFill>
                  <a:srgbClr val="0066FF"/>
                </a:solidFill>
              </a:rPr>
              <a:t>a transmitter node performs the CCA twice in order to protect acknowledgment (ACK)</a:t>
            </a:r>
            <a:r>
              <a:rPr lang="en-US" altLang="zh-TW"/>
              <a:t>.</a:t>
            </a:r>
          </a:p>
          <a:p>
            <a:pPr lvl="1"/>
            <a:r>
              <a:rPr lang="en-US" altLang="zh-TW"/>
              <a:t>When an ACK packet is expected, the receiver shall send it after a t</a:t>
            </a:r>
            <a:r>
              <a:rPr lang="en-US" altLang="zh-TW" baseline="-25000"/>
              <a:t>ACK</a:t>
            </a:r>
            <a:r>
              <a:rPr lang="en-US" altLang="zh-TW"/>
              <a:t> time on the backoff boundary</a:t>
            </a:r>
          </a:p>
          <a:p>
            <a:pPr lvl="2"/>
            <a:r>
              <a:rPr lang="en-US" altLang="zh-TW"/>
              <a:t>t</a:t>
            </a:r>
            <a:r>
              <a:rPr lang="en-US" altLang="zh-TW" baseline="-25000"/>
              <a:t>ACK</a:t>
            </a:r>
            <a:r>
              <a:rPr lang="en-US" altLang="zh-TW"/>
              <a:t> varies from 12 to 31 symbols</a:t>
            </a:r>
          </a:p>
          <a:p>
            <a:pPr lvl="1"/>
            <a:r>
              <a:rPr lang="en-US" altLang="zh-TW"/>
              <a:t>One-time CCA of a transmitter may potentially cause a collision between a newly-transmitted packet and an ACK packet.</a:t>
            </a:r>
          </a:p>
          <a:p>
            <a:pPr lvl="1"/>
            <a:r>
              <a:rPr lang="en-US" altLang="zh-TW"/>
              <a:t>(See examples below)</a:t>
            </a:r>
          </a:p>
        </p:txBody>
      </p:sp>
    </p:spTree>
    <p:extLst>
      <p:ext uri="{BB962C8B-B14F-4D97-AF65-F5344CB8AC3E}">
        <p14:creationId xmlns:p14="http://schemas.microsoft.com/office/powerpoint/2010/main" val="4237739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0262-EA7C-834B-9A45-1DE007039452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Why 2 CCAs (case 1)</a:t>
            </a:r>
          </a:p>
        </p:txBody>
      </p:sp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981200"/>
            <a:ext cx="7205662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228600" y="2133600"/>
            <a:ext cx="121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0000FF"/>
                </a:solidFill>
              </a:rPr>
              <a:t>Existing session</a:t>
            </a:r>
          </a:p>
        </p:txBody>
      </p:sp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228600" y="5029200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0000FF"/>
                </a:solidFill>
              </a:rPr>
              <a:t>New transmitter</a:t>
            </a:r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4376738" y="990600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Backoff boundary</a:t>
            </a:r>
          </a:p>
        </p:txBody>
      </p:sp>
      <p:sp>
        <p:nvSpPr>
          <p:cNvPr id="220167" name="Line 7"/>
          <p:cNvSpPr>
            <a:spLocks noChangeShapeType="1"/>
          </p:cNvSpPr>
          <p:nvPr/>
        </p:nvSpPr>
        <p:spPr bwMode="auto">
          <a:xfrm flipH="1">
            <a:off x="3386138" y="13716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68" name="Line 8"/>
          <p:cNvSpPr>
            <a:spLocks noChangeShapeType="1"/>
          </p:cNvSpPr>
          <p:nvPr/>
        </p:nvSpPr>
        <p:spPr bwMode="auto">
          <a:xfrm>
            <a:off x="5291138" y="13716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69" name="Line 9"/>
          <p:cNvSpPr>
            <a:spLocks noChangeShapeType="1"/>
          </p:cNvSpPr>
          <p:nvPr/>
        </p:nvSpPr>
        <p:spPr bwMode="auto">
          <a:xfrm>
            <a:off x="5900738" y="1371600"/>
            <a:ext cx="1905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70" name="Line 10"/>
          <p:cNvSpPr>
            <a:spLocks noChangeShapeType="1"/>
          </p:cNvSpPr>
          <p:nvPr/>
        </p:nvSpPr>
        <p:spPr bwMode="auto">
          <a:xfrm>
            <a:off x="1633538" y="5562600"/>
            <a:ext cx="701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71" name="Line 11"/>
          <p:cNvSpPr>
            <a:spLocks noChangeShapeType="1"/>
          </p:cNvSpPr>
          <p:nvPr/>
        </p:nvSpPr>
        <p:spPr bwMode="auto">
          <a:xfrm>
            <a:off x="3365500" y="1981200"/>
            <a:ext cx="20638" cy="419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72" name="Line 12"/>
          <p:cNvSpPr>
            <a:spLocks noChangeShapeType="1"/>
          </p:cNvSpPr>
          <p:nvPr/>
        </p:nvSpPr>
        <p:spPr bwMode="auto">
          <a:xfrm>
            <a:off x="5595938" y="1971675"/>
            <a:ext cx="0" cy="42005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73" name="Line 13"/>
          <p:cNvSpPr>
            <a:spLocks noChangeShapeType="1"/>
          </p:cNvSpPr>
          <p:nvPr/>
        </p:nvSpPr>
        <p:spPr bwMode="auto">
          <a:xfrm flipH="1">
            <a:off x="7805738" y="1989138"/>
            <a:ext cx="28575" cy="418306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74" name="Line 14"/>
          <p:cNvSpPr>
            <a:spLocks noChangeShapeType="1"/>
          </p:cNvSpPr>
          <p:nvPr/>
        </p:nvSpPr>
        <p:spPr bwMode="auto">
          <a:xfrm>
            <a:off x="1557338" y="3810000"/>
            <a:ext cx="701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75" name="Line 15"/>
          <p:cNvSpPr>
            <a:spLocks noChangeShapeType="1"/>
          </p:cNvSpPr>
          <p:nvPr/>
        </p:nvSpPr>
        <p:spPr bwMode="auto">
          <a:xfrm>
            <a:off x="3081338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76" name="Line 16"/>
          <p:cNvSpPr>
            <a:spLocks noChangeShapeType="1"/>
          </p:cNvSpPr>
          <p:nvPr/>
        </p:nvSpPr>
        <p:spPr bwMode="auto">
          <a:xfrm>
            <a:off x="2090738" y="5257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77" name="Line 17"/>
          <p:cNvSpPr>
            <a:spLocks noChangeShapeType="1"/>
          </p:cNvSpPr>
          <p:nvPr/>
        </p:nvSpPr>
        <p:spPr bwMode="auto">
          <a:xfrm flipV="1">
            <a:off x="1709738" y="525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78" name="Line 18"/>
          <p:cNvSpPr>
            <a:spLocks noChangeShapeType="1"/>
          </p:cNvSpPr>
          <p:nvPr/>
        </p:nvSpPr>
        <p:spPr bwMode="auto">
          <a:xfrm flipV="1">
            <a:off x="1938338" y="525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79" name="Line 19"/>
          <p:cNvSpPr>
            <a:spLocks noChangeShapeType="1"/>
          </p:cNvSpPr>
          <p:nvPr/>
        </p:nvSpPr>
        <p:spPr bwMode="auto">
          <a:xfrm flipV="1">
            <a:off x="2166938" y="525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80" name="Text Box 20"/>
          <p:cNvSpPr txBox="1">
            <a:spLocks noChangeArrowheads="1"/>
          </p:cNvSpPr>
          <p:nvPr/>
        </p:nvSpPr>
        <p:spPr bwMode="auto">
          <a:xfrm>
            <a:off x="2090738" y="58674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Backoff end here</a:t>
            </a:r>
          </a:p>
        </p:txBody>
      </p:sp>
      <p:sp>
        <p:nvSpPr>
          <p:cNvPr id="220181" name="Line 21"/>
          <p:cNvSpPr>
            <a:spLocks noChangeShapeType="1"/>
          </p:cNvSpPr>
          <p:nvPr/>
        </p:nvSpPr>
        <p:spPr bwMode="auto">
          <a:xfrm flipV="1">
            <a:off x="2776538" y="5562600"/>
            <a:ext cx="3048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82" name="Rectangle 22"/>
          <p:cNvSpPr>
            <a:spLocks noChangeArrowheads="1"/>
          </p:cNvSpPr>
          <p:nvPr/>
        </p:nvSpPr>
        <p:spPr bwMode="auto">
          <a:xfrm>
            <a:off x="3375025" y="52578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CCA</a:t>
            </a:r>
          </a:p>
        </p:txBody>
      </p:sp>
      <p:sp>
        <p:nvSpPr>
          <p:cNvPr id="220183" name="Rectangle 23"/>
          <p:cNvSpPr>
            <a:spLocks noChangeArrowheads="1"/>
          </p:cNvSpPr>
          <p:nvPr/>
        </p:nvSpPr>
        <p:spPr bwMode="auto">
          <a:xfrm>
            <a:off x="5595938" y="52578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CCA</a:t>
            </a:r>
          </a:p>
        </p:txBody>
      </p:sp>
      <p:sp>
        <p:nvSpPr>
          <p:cNvPr id="220184" name="Text Box 24"/>
          <p:cNvSpPr txBox="1">
            <a:spLocks noChangeArrowheads="1"/>
          </p:cNvSpPr>
          <p:nvPr/>
        </p:nvSpPr>
        <p:spPr bwMode="auto">
          <a:xfrm>
            <a:off x="5824538" y="57912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Detect an ACK</a:t>
            </a:r>
          </a:p>
        </p:txBody>
      </p:sp>
      <p:sp>
        <p:nvSpPr>
          <p:cNvPr id="220185" name="Line 25"/>
          <p:cNvSpPr>
            <a:spLocks noChangeShapeType="1"/>
          </p:cNvSpPr>
          <p:nvPr/>
        </p:nvSpPr>
        <p:spPr bwMode="auto">
          <a:xfrm flipH="1" flipV="1">
            <a:off x="5900738" y="5562600"/>
            <a:ext cx="3048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86" name="Text Box 26"/>
          <p:cNvSpPr txBox="1">
            <a:spLocks noChangeArrowheads="1"/>
          </p:cNvSpPr>
          <p:nvPr/>
        </p:nvSpPr>
        <p:spPr bwMode="auto">
          <a:xfrm>
            <a:off x="228600" y="3505200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0000FF"/>
                </a:solidFill>
              </a:rPr>
              <a:t>New transmitter</a:t>
            </a:r>
          </a:p>
        </p:txBody>
      </p:sp>
      <p:sp>
        <p:nvSpPr>
          <p:cNvPr id="220187" name="Line 27"/>
          <p:cNvSpPr>
            <a:spLocks noChangeShapeType="1"/>
          </p:cNvSpPr>
          <p:nvPr/>
        </p:nvSpPr>
        <p:spPr bwMode="auto">
          <a:xfrm>
            <a:off x="5303838" y="350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88" name="Line 28"/>
          <p:cNvSpPr>
            <a:spLocks noChangeShapeType="1"/>
          </p:cNvSpPr>
          <p:nvPr/>
        </p:nvSpPr>
        <p:spPr bwMode="auto">
          <a:xfrm>
            <a:off x="4313238" y="35052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89" name="Line 29"/>
          <p:cNvSpPr>
            <a:spLocks noChangeShapeType="1"/>
          </p:cNvSpPr>
          <p:nvPr/>
        </p:nvSpPr>
        <p:spPr bwMode="auto">
          <a:xfrm flipV="1">
            <a:off x="3932238" y="3505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90" name="Line 30"/>
          <p:cNvSpPr>
            <a:spLocks noChangeShapeType="1"/>
          </p:cNvSpPr>
          <p:nvPr/>
        </p:nvSpPr>
        <p:spPr bwMode="auto">
          <a:xfrm flipV="1">
            <a:off x="4160838" y="3505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91" name="Line 31"/>
          <p:cNvSpPr>
            <a:spLocks noChangeShapeType="1"/>
          </p:cNvSpPr>
          <p:nvPr/>
        </p:nvSpPr>
        <p:spPr bwMode="auto">
          <a:xfrm flipV="1">
            <a:off x="4389438" y="3505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92" name="Text Box 32"/>
          <p:cNvSpPr txBox="1">
            <a:spLocks noChangeArrowheads="1"/>
          </p:cNvSpPr>
          <p:nvPr/>
        </p:nvSpPr>
        <p:spPr bwMode="auto">
          <a:xfrm>
            <a:off x="4313238" y="41148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Backoff end here</a:t>
            </a:r>
          </a:p>
        </p:txBody>
      </p:sp>
      <p:sp>
        <p:nvSpPr>
          <p:cNvPr id="220193" name="Line 33"/>
          <p:cNvSpPr>
            <a:spLocks noChangeShapeType="1"/>
          </p:cNvSpPr>
          <p:nvPr/>
        </p:nvSpPr>
        <p:spPr bwMode="auto">
          <a:xfrm flipV="1">
            <a:off x="4999038" y="3810000"/>
            <a:ext cx="3048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0194" name="Rectangle 34"/>
          <p:cNvSpPr>
            <a:spLocks noChangeArrowheads="1"/>
          </p:cNvSpPr>
          <p:nvPr/>
        </p:nvSpPr>
        <p:spPr bwMode="auto">
          <a:xfrm>
            <a:off x="5597525" y="35052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CCA</a:t>
            </a:r>
          </a:p>
        </p:txBody>
      </p:sp>
      <p:sp>
        <p:nvSpPr>
          <p:cNvPr id="220195" name="Text Box 35"/>
          <p:cNvSpPr txBox="1">
            <a:spLocks noChangeArrowheads="1"/>
          </p:cNvSpPr>
          <p:nvPr/>
        </p:nvSpPr>
        <p:spPr bwMode="auto">
          <a:xfrm>
            <a:off x="5824538" y="40386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Detect an ACK</a:t>
            </a:r>
          </a:p>
        </p:txBody>
      </p:sp>
      <p:sp>
        <p:nvSpPr>
          <p:cNvPr id="220196" name="Line 36"/>
          <p:cNvSpPr>
            <a:spLocks noChangeShapeType="1"/>
          </p:cNvSpPr>
          <p:nvPr/>
        </p:nvSpPr>
        <p:spPr bwMode="auto">
          <a:xfrm flipH="1" flipV="1">
            <a:off x="5900738" y="3810000"/>
            <a:ext cx="3048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90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48A-F91B-0844-8214-2A229D2A6FFA}" type="slidenum">
              <a:rPr lang="en-US" altLang="zh-TW"/>
              <a:pPr/>
              <a:t>42</a:t>
            </a:fld>
            <a:endParaRPr lang="en-US" altLang="zh-TW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068513"/>
            <a:ext cx="7121525" cy="75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Why 2 CCAs (Case 2)</a:t>
            </a:r>
          </a:p>
        </p:txBody>
      </p:sp>
      <p:sp>
        <p:nvSpPr>
          <p:cNvPr id="221188" name="Text Box 4"/>
          <p:cNvSpPr txBox="1">
            <a:spLocks noChangeArrowheads="1"/>
          </p:cNvSpPr>
          <p:nvPr/>
        </p:nvSpPr>
        <p:spPr bwMode="auto">
          <a:xfrm>
            <a:off x="228600" y="2133600"/>
            <a:ext cx="121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0000FF"/>
                </a:solidFill>
              </a:rPr>
              <a:t>Existing session</a:t>
            </a:r>
          </a:p>
        </p:txBody>
      </p:sp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228600" y="5029200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0000FF"/>
                </a:solidFill>
              </a:rPr>
              <a:t>New transmitter</a:t>
            </a:r>
          </a:p>
        </p:txBody>
      </p:sp>
      <p:sp>
        <p:nvSpPr>
          <p:cNvPr id="221190" name="Text Box 6"/>
          <p:cNvSpPr txBox="1">
            <a:spLocks noChangeArrowheads="1"/>
          </p:cNvSpPr>
          <p:nvPr/>
        </p:nvSpPr>
        <p:spPr bwMode="auto">
          <a:xfrm>
            <a:off x="4376738" y="990600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Backoff boundary</a:t>
            </a:r>
          </a:p>
        </p:txBody>
      </p:sp>
      <p:sp>
        <p:nvSpPr>
          <p:cNvPr id="221191" name="Line 7"/>
          <p:cNvSpPr>
            <a:spLocks noChangeShapeType="1"/>
          </p:cNvSpPr>
          <p:nvPr/>
        </p:nvSpPr>
        <p:spPr bwMode="auto">
          <a:xfrm flipH="1">
            <a:off x="3386138" y="13716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192" name="Line 8"/>
          <p:cNvSpPr>
            <a:spLocks noChangeShapeType="1"/>
          </p:cNvSpPr>
          <p:nvPr/>
        </p:nvSpPr>
        <p:spPr bwMode="auto">
          <a:xfrm>
            <a:off x="5291138" y="13716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193" name="Line 9"/>
          <p:cNvSpPr>
            <a:spLocks noChangeShapeType="1"/>
          </p:cNvSpPr>
          <p:nvPr/>
        </p:nvSpPr>
        <p:spPr bwMode="auto">
          <a:xfrm>
            <a:off x="5900738" y="1371600"/>
            <a:ext cx="1905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194" name="Line 10"/>
          <p:cNvSpPr>
            <a:spLocks noChangeShapeType="1"/>
          </p:cNvSpPr>
          <p:nvPr/>
        </p:nvSpPr>
        <p:spPr bwMode="auto">
          <a:xfrm>
            <a:off x="1633538" y="5562600"/>
            <a:ext cx="701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195" name="Line 11"/>
          <p:cNvSpPr>
            <a:spLocks noChangeShapeType="1"/>
          </p:cNvSpPr>
          <p:nvPr/>
        </p:nvSpPr>
        <p:spPr bwMode="auto">
          <a:xfrm>
            <a:off x="3365500" y="1981200"/>
            <a:ext cx="20638" cy="419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196" name="Line 12"/>
          <p:cNvSpPr>
            <a:spLocks noChangeShapeType="1"/>
          </p:cNvSpPr>
          <p:nvPr/>
        </p:nvSpPr>
        <p:spPr bwMode="auto">
          <a:xfrm>
            <a:off x="5595938" y="1971675"/>
            <a:ext cx="0" cy="42005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197" name="Line 13"/>
          <p:cNvSpPr>
            <a:spLocks noChangeShapeType="1"/>
          </p:cNvSpPr>
          <p:nvPr/>
        </p:nvSpPr>
        <p:spPr bwMode="auto">
          <a:xfrm flipH="1">
            <a:off x="7805738" y="1989138"/>
            <a:ext cx="28575" cy="418306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198" name="Line 14"/>
          <p:cNvSpPr>
            <a:spLocks noChangeShapeType="1"/>
          </p:cNvSpPr>
          <p:nvPr/>
        </p:nvSpPr>
        <p:spPr bwMode="auto">
          <a:xfrm>
            <a:off x="1557338" y="3810000"/>
            <a:ext cx="701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199" name="Line 15"/>
          <p:cNvSpPr>
            <a:spLocks noChangeShapeType="1"/>
          </p:cNvSpPr>
          <p:nvPr/>
        </p:nvSpPr>
        <p:spPr bwMode="auto">
          <a:xfrm>
            <a:off x="3081338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00" name="Line 16"/>
          <p:cNvSpPr>
            <a:spLocks noChangeShapeType="1"/>
          </p:cNvSpPr>
          <p:nvPr/>
        </p:nvSpPr>
        <p:spPr bwMode="auto">
          <a:xfrm>
            <a:off x="2090738" y="5257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01" name="Line 17"/>
          <p:cNvSpPr>
            <a:spLocks noChangeShapeType="1"/>
          </p:cNvSpPr>
          <p:nvPr/>
        </p:nvSpPr>
        <p:spPr bwMode="auto">
          <a:xfrm flipV="1">
            <a:off x="1709738" y="525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02" name="Line 18"/>
          <p:cNvSpPr>
            <a:spLocks noChangeShapeType="1"/>
          </p:cNvSpPr>
          <p:nvPr/>
        </p:nvSpPr>
        <p:spPr bwMode="auto">
          <a:xfrm flipV="1">
            <a:off x="1938338" y="525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03" name="Line 19"/>
          <p:cNvSpPr>
            <a:spLocks noChangeShapeType="1"/>
          </p:cNvSpPr>
          <p:nvPr/>
        </p:nvSpPr>
        <p:spPr bwMode="auto">
          <a:xfrm flipV="1">
            <a:off x="2166938" y="525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04" name="Text Box 20"/>
          <p:cNvSpPr txBox="1">
            <a:spLocks noChangeArrowheads="1"/>
          </p:cNvSpPr>
          <p:nvPr/>
        </p:nvSpPr>
        <p:spPr bwMode="auto">
          <a:xfrm>
            <a:off x="2090738" y="58674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Backoff end here</a:t>
            </a:r>
          </a:p>
        </p:txBody>
      </p:sp>
      <p:sp>
        <p:nvSpPr>
          <p:cNvPr id="221205" name="Line 21"/>
          <p:cNvSpPr>
            <a:spLocks noChangeShapeType="1"/>
          </p:cNvSpPr>
          <p:nvPr/>
        </p:nvSpPr>
        <p:spPr bwMode="auto">
          <a:xfrm flipV="1">
            <a:off x="2776538" y="5562600"/>
            <a:ext cx="3048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06" name="Rectangle 22"/>
          <p:cNvSpPr>
            <a:spLocks noChangeArrowheads="1"/>
          </p:cNvSpPr>
          <p:nvPr/>
        </p:nvSpPr>
        <p:spPr bwMode="auto">
          <a:xfrm>
            <a:off x="3397250" y="52578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CCA</a:t>
            </a:r>
          </a:p>
        </p:txBody>
      </p:sp>
      <p:sp>
        <p:nvSpPr>
          <p:cNvPr id="221207" name="Text Box 23"/>
          <p:cNvSpPr txBox="1">
            <a:spLocks noChangeArrowheads="1"/>
          </p:cNvSpPr>
          <p:nvPr/>
        </p:nvSpPr>
        <p:spPr bwMode="auto">
          <a:xfrm>
            <a:off x="3908425" y="57912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Detect an DATA</a:t>
            </a:r>
          </a:p>
        </p:txBody>
      </p:sp>
      <p:sp>
        <p:nvSpPr>
          <p:cNvPr id="221208" name="Line 24"/>
          <p:cNvSpPr>
            <a:spLocks noChangeShapeType="1"/>
          </p:cNvSpPr>
          <p:nvPr/>
        </p:nvSpPr>
        <p:spPr bwMode="auto">
          <a:xfrm flipH="1" flipV="1">
            <a:off x="3984625" y="5562600"/>
            <a:ext cx="3048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09" name="Text Box 25"/>
          <p:cNvSpPr txBox="1">
            <a:spLocks noChangeArrowheads="1"/>
          </p:cNvSpPr>
          <p:nvPr/>
        </p:nvSpPr>
        <p:spPr bwMode="auto">
          <a:xfrm>
            <a:off x="228600" y="3505200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0000FF"/>
                </a:solidFill>
              </a:rPr>
              <a:t>New transmitter</a:t>
            </a:r>
          </a:p>
        </p:txBody>
      </p:sp>
      <p:sp>
        <p:nvSpPr>
          <p:cNvPr id="221210" name="Line 26"/>
          <p:cNvSpPr>
            <a:spLocks noChangeShapeType="1"/>
          </p:cNvSpPr>
          <p:nvPr/>
        </p:nvSpPr>
        <p:spPr bwMode="auto">
          <a:xfrm>
            <a:off x="5303838" y="350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11" name="Line 27"/>
          <p:cNvSpPr>
            <a:spLocks noChangeShapeType="1"/>
          </p:cNvSpPr>
          <p:nvPr/>
        </p:nvSpPr>
        <p:spPr bwMode="auto">
          <a:xfrm>
            <a:off x="4313238" y="35052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12" name="Line 28"/>
          <p:cNvSpPr>
            <a:spLocks noChangeShapeType="1"/>
          </p:cNvSpPr>
          <p:nvPr/>
        </p:nvSpPr>
        <p:spPr bwMode="auto">
          <a:xfrm flipV="1">
            <a:off x="3932238" y="3505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13" name="Line 29"/>
          <p:cNvSpPr>
            <a:spLocks noChangeShapeType="1"/>
          </p:cNvSpPr>
          <p:nvPr/>
        </p:nvSpPr>
        <p:spPr bwMode="auto">
          <a:xfrm flipV="1">
            <a:off x="4160838" y="3505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14" name="Line 30"/>
          <p:cNvSpPr>
            <a:spLocks noChangeShapeType="1"/>
          </p:cNvSpPr>
          <p:nvPr/>
        </p:nvSpPr>
        <p:spPr bwMode="auto">
          <a:xfrm flipV="1">
            <a:off x="4389438" y="3505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15" name="Text Box 31"/>
          <p:cNvSpPr txBox="1">
            <a:spLocks noChangeArrowheads="1"/>
          </p:cNvSpPr>
          <p:nvPr/>
        </p:nvSpPr>
        <p:spPr bwMode="auto">
          <a:xfrm>
            <a:off x="4313238" y="41148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Backoff end here</a:t>
            </a:r>
          </a:p>
        </p:txBody>
      </p:sp>
      <p:sp>
        <p:nvSpPr>
          <p:cNvPr id="221216" name="Line 32"/>
          <p:cNvSpPr>
            <a:spLocks noChangeShapeType="1"/>
          </p:cNvSpPr>
          <p:nvPr/>
        </p:nvSpPr>
        <p:spPr bwMode="auto">
          <a:xfrm flipV="1">
            <a:off x="4999038" y="3810000"/>
            <a:ext cx="3048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1217" name="Rectangle 33"/>
          <p:cNvSpPr>
            <a:spLocks noChangeArrowheads="1"/>
          </p:cNvSpPr>
          <p:nvPr/>
        </p:nvSpPr>
        <p:spPr bwMode="auto">
          <a:xfrm>
            <a:off x="5597525" y="35052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CCA</a:t>
            </a:r>
          </a:p>
        </p:txBody>
      </p:sp>
      <p:sp>
        <p:nvSpPr>
          <p:cNvPr id="221218" name="Text Box 34"/>
          <p:cNvSpPr txBox="1">
            <a:spLocks noChangeArrowheads="1"/>
          </p:cNvSpPr>
          <p:nvPr/>
        </p:nvSpPr>
        <p:spPr bwMode="auto">
          <a:xfrm>
            <a:off x="5824538" y="40386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Detect an ACK</a:t>
            </a:r>
          </a:p>
        </p:txBody>
      </p:sp>
      <p:sp>
        <p:nvSpPr>
          <p:cNvPr id="221219" name="Line 35"/>
          <p:cNvSpPr>
            <a:spLocks noChangeShapeType="1"/>
          </p:cNvSpPr>
          <p:nvPr/>
        </p:nvSpPr>
        <p:spPr bwMode="auto">
          <a:xfrm flipH="1" flipV="1">
            <a:off x="5900738" y="3810000"/>
            <a:ext cx="3048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80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4B50-1B8A-DF47-B4EF-CEDC3F514FA4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Why 2 CCAs (Case 3)</a:t>
            </a:r>
          </a:p>
        </p:txBody>
      </p:sp>
      <p:pic>
        <p:nvPicPr>
          <p:cNvPr id="222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7162800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2212" name="Text Box 4"/>
          <p:cNvSpPr txBox="1">
            <a:spLocks noChangeArrowheads="1"/>
          </p:cNvSpPr>
          <p:nvPr/>
        </p:nvSpPr>
        <p:spPr bwMode="auto">
          <a:xfrm>
            <a:off x="228600" y="2133600"/>
            <a:ext cx="121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0000FF"/>
                </a:solidFill>
              </a:rPr>
              <a:t>Existing session</a:t>
            </a:r>
          </a:p>
        </p:txBody>
      </p:sp>
      <p:sp>
        <p:nvSpPr>
          <p:cNvPr id="222213" name="Text Box 5"/>
          <p:cNvSpPr txBox="1">
            <a:spLocks noChangeArrowheads="1"/>
          </p:cNvSpPr>
          <p:nvPr/>
        </p:nvSpPr>
        <p:spPr bwMode="auto">
          <a:xfrm>
            <a:off x="228600" y="5029200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0000FF"/>
                </a:solidFill>
              </a:rPr>
              <a:t>New transmitter</a:t>
            </a:r>
          </a:p>
        </p:txBody>
      </p:sp>
      <p:sp>
        <p:nvSpPr>
          <p:cNvPr id="222214" name="Text Box 6"/>
          <p:cNvSpPr txBox="1">
            <a:spLocks noChangeArrowheads="1"/>
          </p:cNvSpPr>
          <p:nvPr/>
        </p:nvSpPr>
        <p:spPr bwMode="auto">
          <a:xfrm>
            <a:off x="4376738" y="990600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/>
              <a:t>Backoff boundary</a:t>
            </a:r>
          </a:p>
        </p:txBody>
      </p:sp>
      <p:sp>
        <p:nvSpPr>
          <p:cNvPr id="222215" name="Line 7"/>
          <p:cNvSpPr>
            <a:spLocks noChangeShapeType="1"/>
          </p:cNvSpPr>
          <p:nvPr/>
        </p:nvSpPr>
        <p:spPr bwMode="auto">
          <a:xfrm flipH="1">
            <a:off x="3386138" y="13716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16" name="Line 8"/>
          <p:cNvSpPr>
            <a:spLocks noChangeShapeType="1"/>
          </p:cNvSpPr>
          <p:nvPr/>
        </p:nvSpPr>
        <p:spPr bwMode="auto">
          <a:xfrm>
            <a:off x="5291138" y="13716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17" name="Line 9"/>
          <p:cNvSpPr>
            <a:spLocks noChangeShapeType="1"/>
          </p:cNvSpPr>
          <p:nvPr/>
        </p:nvSpPr>
        <p:spPr bwMode="auto">
          <a:xfrm>
            <a:off x="5900738" y="1371600"/>
            <a:ext cx="1905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18" name="Line 10"/>
          <p:cNvSpPr>
            <a:spLocks noChangeShapeType="1"/>
          </p:cNvSpPr>
          <p:nvPr/>
        </p:nvSpPr>
        <p:spPr bwMode="auto">
          <a:xfrm>
            <a:off x="1633538" y="5562600"/>
            <a:ext cx="701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19" name="Line 11"/>
          <p:cNvSpPr>
            <a:spLocks noChangeShapeType="1"/>
          </p:cNvSpPr>
          <p:nvPr/>
        </p:nvSpPr>
        <p:spPr bwMode="auto">
          <a:xfrm>
            <a:off x="3365500" y="1981200"/>
            <a:ext cx="20638" cy="419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20" name="Line 12"/>
          <p:cNvSpPr>
            <a:spLocks noChangeShapeType="1"/>
          </p:cNvSpPr>
          <p:nvPr/>
        </p:nvSpPr>
        <p:spPr bwMode="auto">
          <a:xfrm>
            <a:off x="5595938" y="1971675"/>
            <a:ext cx="0" cy="42005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21" name="Line 13"/>
          <p:cNvSpPr>
            <a:spLocks noChangeShapeType="1"/>
          </p:cNvSpPr>
          <p:nvPr/>
        </p:nvSpPr>
        <p:spPr bwMode="auto">
          <a:xfrm flipH="1">
            <a:off x="7805738" y="1989138"/>
            <a:ext cx="28575" cy="418306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22" name="Line 14"/>
          <p:cNvSpPr>
            <a:spLocks noChangeShapeType="1"/>
          </p:cNvSpPr>
          <p:nvPr/>
        </p:nvSpPr>
        <p:spPr bwMode="auto">
          <a:xfrm>
            <a:off x="1557338" y="3810000"/>
            <a:ext cx="701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23" name="Line 15"/>
          <p:cNvSpPr>
            <a:spLocks noChangeShapeType="1"/>
          </p:cNvSpPr>
          <p:nvPr/>
        </p:nvSpPr>
        <p:spPr bwMode="auto">
          <a:xfrm>
            <a:off x="3081338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24" name="Line 16"/>
          <p:cNvSpPr>
            <a:spLocks noChangeShapeType="1"/>
          </p:cNvSpPr>
          <p:nvPr/>
        </p:nvSpPr>
        <p:spPr bwMode="auto">
          <a:xfrm>
            <a:off x="2090738" y="5257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25" name="Line 17"/>
          <p:cNvSpPr>
            <a:spLocks noChangeShapeType="1"/>
          </p:cNvSpPr>
          <p:nvPr/>
        </p:nvSpPr>
        <p:spPr bwMode="auto">
          <a:xfrm flipV="1">
            <a:off x="1709738" y="525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26" name="Line 18"/>
          <p:cNvSpPr>
            <a:spLocks noChangeShapeType="1"/>
          </p:cNvSpPr>
          <p:nvPr/>
        </p:nvSpPr>
        <p:spPr bwMode="auto">
          <a:xfrm flipV="1">
            <a:off x="1938338" y="525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27" name="Line 19"/>
          <p:cNvSpPr>
            <a:spLocks noChangeShapeType="1"/>
          </p:cNvSpPr>
          <p:nvPr/>
        </p:nvSpPr>
        <p:spPr bwMode="auto">
          <a:xfrm flipV="1">
            <a:off x="2166938" y="5257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28" name="Text Box 20"/>
          <p:cNvSpPr txBox="1">
            <a:spLocks noChangeArrowheads="1"/>
          </p:cNvSpPr>
          <p:nvPr/>
        </p:nvSpPr>
        <p:spPr bwMode="auto">
          <a:xfrm>
            <a:off x="2090738" y="58674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Backoff end here</a:t>
            </a:r>
          </a:p>
        </p:txBody>
      </p:sp>
      <p:sp>
        <p:nvSpPr>
          <p:cNvPr id="222229" name="Line 21"/>
          <p:cNvSpPr>
            <a:spLocks noChangeShapeType="1"/>
          </p:cNvSpPr>
          <p:nvPr/>
        </p:nvSpPr>
        <p:spPr bwMode="auto">
          <a:xfrm flipV="1">
            <a:off x="2776538" y="5562600"/>
            <a:ext cx="3048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30" name="Rectangle 22"/>
          <p:cNvSpPr>
            <a:spLocks noChangeArrowheads="1"/>
          </p:cNvSpPr>
          <p:nvPr/>
        </p:nvSpPr>
        <p:spPr bwMode="auto">
          <a:xfrm>
            <a:off x="3397250" y="52578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CCA</a:t>
            </a:r>
          </a:p>
        </p:txBody>
      </p:sp>
      <p:sp>
        <p:nvSpPr>
          <p:cNvPr id="222231" name="Text Box 23"/>
          <p:cNvSpPr txBox="1">
            <a:spLocks noChangeArrowheads="1"/>
          </p:cNvSpPr>
          <p:nvPr/>
        </p:nvSpPr>
        <p:spPr bwMode="auto">
          <a:xfrm>
            <a:off x="3908425" y="57912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Detect a DATA</a:t>
            </a:r>
          </a:p>
        </p:txBody>
      </p:sp>
      <p:sp>
        <p:nvSpPr>
          <p:cNvPr id="222232" name="Line 24"/>
          <p:cNvSpPr>
            <a:spLocks noChangeShapeType="1"/>
          </p:cNvSpPr>
          <p:nvPr/>
        </p:nvSpPr>
        <p:spPr bwMode="auto">
          <a:xfrm flipH="1" flipV="1">
            <a:off x="3984625" y="5562600"/>
            <a:ext cx="3048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33" name="Text Box 25"/>
          <p:cNvSpPr txBox="1">
            <a:spLocks noChangeArrowheads="1"/>
          </p:cNvSpPr>
          <p:nvPr/>
        </p:nvSpPr>
        <p:spPr bwMode="auto">
          <a:xfrm>
            <a:off x="228600" y="3505200"/>
            <a:ext cx="129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0000FF"/>
                </a:solidFill>
              </a:rPr>
              <a:t>New transmitter</a:t>
            </a:r>
          </a:p>
        </p:txBody>
      </p:sp>
      <p:sp>
        <p:nvSpPr>
          <p:cNvPr id="222234" name="Line 26"/>
          <p:cNvSpPr>
            <a:spLocks noChangeShapeType="1"/>
          </p:cNvSpPr>
          <p:nvPr/>
        </p:nvSpPr>
        <p:spPr bwMode="auto">
          <a:xfrm>
            <a:off x="5303838" y="350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35" name="Line 27"/>
          <p:cNvSpPr>
            <a:spLocks noChangeShapeType="1"/>
          </p:cNvSpPr>
          <p:nvPr/>
        </p:nvSpPr>
        <p:spPr bwMode="auto">
          <a:xfrm>
            <a:off x="4313238" y="35052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36" name="Line 28"/>
          <p:cNvSpPr>
            <a:spLocks noChangeShapeType="1"/>
          </p:cNvSpPr>
          <p:nvPr/>
        </p:nvSpPr>
        <p:spPr bwMode="auto">
          <a:xfrm flipV="1">
            <a:off x="3932238" y="3505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37" name="Line 29"/>
          <p:cNvSpPr>
            <a:spLocks noChangeShapeType="1"/>
          </p:cNvSpPr>
          <p:nvPr/>
        </p:nvSpPr>
        <p:spPr bwMode="auto">
          <a:xfrm flipV="1">
            <a:off x="4160838" y="3505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38" name="Line 30"/>
          <p:cNvSpPr>
            <a:spLocks noChangeShapeType="1"/>
          </p:cNvSpPr>
          <p:nvPr/>
        </p:nvSpPr>
        <p:spPr bwMode="auto">
          <a:xfrm flipV="1">
            <a:off x="4389438" y="3505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39" name="Text Box 31"/>
          <p:cNvSpPr txBox="1">
            <a:spLocks noChangeArrowheads="1"/>
          </p:cNvSpPr>
          <p:nvPr/>
        </p:nvSpPr>
        <p:spPr bwMode="auto">
          <a:xfrm>
            <a:off x="4313238" y="41148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Backoff end here</a:t>
            </a:r>
          </a:p>
        </p:txBody>
      </p:sp>
      <p:sp>
        <p:nvSpPr>
          <p:cNvPr id="222240" name="Line 32"/>
          <p:cNvSpPr>
            <a:spLocks noChangeShapeType="1"/>
          </p:cNvSpPr>
          <p:nvPr/>
        </p:nvSpPr>
        <p:spPr bwMode="auto">
          <a:xfrm flipV="1">
            <a:off x="4999038" y="3810000"/>
            <a:ext cx="3048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2241" name="Rectangle 33"/>
          <p:cNvSpPr>
            <a:spLocks noChangeArrowheads="1"/>
          </p:cNvSpPr>
          <p:nvPr/>
        </p:nvSpPr>
        <p:spPr bwMode="auto">
          <a:xfrm>
            <a:off x="5597525" y="35052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CCA</a:t>
            </a:r>
          </a:p>
        </p:txBody>
      </p:sp>
      <p:sp>
        <p:nvSpPr>
          <p:cNvPr id="222242" name="Rectangle 34"/>
          <p:cNvSpPr>
            <a:spLocks noChangeArrowheads="1"/>
          </p:cNvSpPr>
          <p:nvPr/>
        </p:nvSpPr>
        <p:spPr bwMode="auto">
          <a:xfrm>
            <a:off x="7839075" y="35052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/>
              <a:t>CCA</a:t>
            </a:r>
          </a:p>
        </p:txBody>
      </p:sp>
      <p:sp>
        <p:nvSpPr>
          <p:cNvPr id="222243" name="Text Box 35"/>
          <p:cNvSpPr txBox="1">
            <a:spLocks noChangeArrowheads="1"/>
          </p:cNvSpPr>
          <p:nvPr/>
        </p:nvSpPr>
        <p:spPr bwMode="auto">
          <a:xfrm>
            <a:off x="7848600" y="403860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FF0000"/>
                </a:solidFill>
              </a:rPr>
              <a:t>Detect an ACK</a:t>
            </a:r>
          </a:p>
        </p:txBody>
      </p:sp>
      <p:sp>
        <p:nvSpPr>
          <p:cNvPr id="222244" name="Line 36"/>
          <p:cNvSpPr>
            <a:spLocks noChangeShapeType="1"/>
          </p:cNvSpPr>
          <p:nvPr/>
        </p:nvSpPr>
        <p:spPr bwMode="auto">
          <a:xfrm flipH="1" flipV="1">
            <a:off x="8142288" y="3810000"/>
            <a:ext cx="3048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45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9132B-E252-BE4F-B754-8A4B408B17D4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121864" name="Rectangle 8"/>
          <p:cNvSpPr>
            <a:spLocks noChangeArrowheads="1"/>
          </p:cNvSpPr>
          <p:nvPr/>
        </p:nvSpPr>
        <p:spPr bwMode="auto">
          <a:xfrm>
            <a:off x="395288" y="260350"/>
            <a:ext cx="4419600" cy="128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zh-TW" sz="4200">
                <a:solidFill>
                  <a:schemeClr val="tx2"/>
                </a:solidFill>
                <a:latin typeface="Garamond" charset="0"/>
              </a:rPr>
              <a:t>Unslotted CSMA/CA</a:t>
            </a:r>
          </a:p>
        </p:txBody>
      </p:sp>
      <p:pic>
        <p:nvPicPr>
          <p:cNvPr id="12186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52800"/>
            <a:ext cx="220980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1866" name="Line 10"/>
          <p:cNvSpPr>
            <a:spLocks noChangeShapeType="1"/>
          </p:cNvSpPr>
          <p:nvPr/>
        </p:nvSpPr>
        <p:spPr bwMode="auto">
          <a:xfrm>
            <a:off x="3657600" y="4419600"/>
            <a:ext cx="1371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1867" name="Line 11"/>
          <p:cNvSpPr>
            <a:spLocks noChangeShapeType="1"/>
          </p:cNvSpPr>
          <p:nvPr/>
        </p:nvSpPr>
        <p:spPr bwMode="auto">
          <a:xfrm flipV="1">
            <a:off x="5029200" y="457200"/>
            <a:ext cx="0" cy="396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1868" name="Line 12"/>
          <p:cNvSpPr>
            <a:spLocks noChangeShapeType="1"/>
          </p:cNvSpPr>
          <p:nvPr/>
        </p:nvSpPr>
        <p:spPr bwMode="auto">
          <a:xfrm>
            <a:off x="5029200" y="457200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12186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33400"/>
            <a:ext cx="3362325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1870" name="Line 14"/>
          <p:cNvSpPr>
            <a:spLocks noChangeShapeType="1"/>
          </p:cNvSpPr>
          <p:nvPr/>
        </p:nvSpPr>
        <p:spPr bwMode="auto">
          <a:xfrm>
            <a:off x="6858000" y="457200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1872" name="AutoShape 16"/>
          <p:cNvSpPr>
            <a:spLocks noChangeArrowheads="1"/>
          </p:cNvSpPr>
          <p:nvPr/>
        </p:nvSpPr>
        <p:spPr bwMode="auto">
          <a:xfrm>
            <a:off x="7308850" y="1341438"/>
            <a:ext cx="1835150" cy="863600"/>
          </a:xfrm>
          <a:prstGeom prst="wedgeEllipseCallout">
            <a:avLst>
              <a:gd name="adj1" fmla="val -28634"/>
              <a:gd name="adj2" fmla="val 265074"/>
            </a:avLst>
          </a:prstGeom>
          <a:solidFill>
            <a:srgbClr val="8CFD4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TW">
                <a:solidFill>
                  <a:srgbClr val="CC0000"/>
                </a:solidFill>
              </a:rPr>
              <a:t>only one CCA</a:t>
            </a:r>
          </a:p>
        </p:txBody>
      </p:sp>
    </p:spTree>
    <p:extLst>
      <p:ext uri="{BB962C8B-B14F-4D97-AF65-F5344CB8AC3E}">
        <p14:creationId xmlns:p14="http://schemas.microsoft.com/office/powerpoint/2010/main" val="189793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A2CE-E852-E649-AAB7-87FF5940481C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GTS Concepts (I)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/>
              <a:t>A </a:t>
            </a:r>
            <a:r>
              <a:rPr lang="en-US" altLang="zh-TW">
                <a:solidFill>
                  <a:srgbClr val="CC0000"/>
                </a:solidFill>
              </a:rPr>
              <a:t>guaranteed time slot (GTS)</a:t>
            </a:r>
            <a:r>
              <a:rPr lang="en-US" altLang="zh-TW"/>
              <a:t> allows a device to operate on the channel within a portion of the superframe</a:t>
            </a:r>
          </a:p>
          <a:p>
            <a:pPr>
              <a:lnSpc>
                <a:spcPct val="90000"/>
              </a:lnSpc>
            </a:pPr>
            <a:r>
              <a:rPr lang="en-US" altLang="zh-TW"/>
              <a:t>A GTS shall only be allocated by the PAN coordinator</a:t>
            </a:r>
          </a:p>
          <a:p>
            <a:pPr>
              <a:lnSpc>
                <a:spcPct val="90000"/>
              </a:lnSpc>
            </a:pPr>
            <a:r>
              <a:rPr lang="en-US" altLang="zh-TW"/>
              <a:t>The PAN coordinator can allocated up to </a:t>
            </a:r>
            <a:r>
              <a:rPr lang="en-US" altLang="zh-TW">
                <a:solidFill>
                  <a:srgbClr val="CC0000"/>
                </a:solidFill>
              </a:rPr>
              <a:t>7 GTSs</a:t>
            </a:r>
            <a:r>
              <a:rPr lang="en-US" altLang="zh-TW"/>
              <a:t> at the same time</a:t>
            </a:r>
          </a:p>
          <a:p>
            <a:pPr>
              <a:lnSpc>
                <a:spcPct val="90000"/>
              </a:lnSpc>
            </a:pPr>
            <a:r>
              <a:rPr lang="en-US" altLang="zh-TW"/>
              <a:t>The PAN coordinator decides whether to allocate GTS based on: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Requirements of the GTS request</a:t>
            </a:r>
          </a:p>
          <a:p>
            <a:pPr lvl="1">
              <a:lnSpc>
                <a:spcPct val="90000"/>
              </a:lnSpc>
            </a:pPr>
            <a:r>
              <a:rPr lang="en-US" altLang="zh-TW"/>
              <a:t>The current available capacity in the superframe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210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CFE40-9BD5-E24B-B31C-099A4C580C7B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GTS Concepts (II)</a:t>
            </a:r>
            <a:endParaRPr lang="zh-TW" alt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 GTS can be deallocated </a:t>
            </a:r>
          </a:p>
          <a:p>
            <a:pPr lvl="1"/>
            <a:r>
              <a:rPr lang="en-US" altLang="zh-TW"/>
              <a:t>At any time at the discretion of the PAN coordinator or </a:t>
            </a:r>
          </a:p>
          <a:p>
            <a:pPr lvl="1"/>
            <a:r>
              <a:rPr lang="en-US" altLang="zh-TW"/>
              <a:t>By the device that originally requested the GTS</a:t>
            </a:r>
          </a:p>
          <a:p>
            <a:r>
              <a:rPr lang="en-US" altLang="zh-TW"/>
              <a:t>A device that has been allocated a GTS may also operate in the CAP</a:t>
            </a:r>
          </a:p>
          <a:p>
            <a:r>
              <a:rPr lang="en-US" altLang="zh-TW"/>
              <a:t>A data frame transmitted in an allocated GTS shall use only short addressing</a:t>
            </a:r>
          </a:p>
        </p:txBody>
      </p:sp>
    </p:spTree>
    <p:extLst>
      <p:ext uri="{BB962C8B-B14F-4D97-AF65-F5344CB8AC3E}">
        <p14:creationId xmlns:p14="http://schemas.microsoft.com/office/powerpoint/2010/main" val="135531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97D-5658-CB43-816A-F45030C71D94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GTS Concepts (III)</a:t>
            </a:r>
            <a:endParaRPr lang="zh-TW" altLang="en-US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Before GTS starts, the </a:t>
            </a:r>
            <a:r>
              <a:rPr lang="en-US" altLang="zh-TW">
                <a:solidFill>
                  <a:srgbClr val="CC0000"/>
                </a:solidFill>
              </a:rPr>
              <a:t>GTS direction</a:t>
            </a:r>
            <a:r>
              <a:rPr lang="en-US" altLang="zh-TW"/>
              <a:t> shall be specified as either transmit or receive</a:t>
            </a:r>
          </a:p>
          <a:p>
            <a:pPr lvl="1"/>
            <a:r>
              <a:rPr lang="en-US" altLang="zh-TW"/>
              <a:t>Each device may request one transmit GTS and/or one receive GTS</a:t>
            </a:r>
          </a:p>
          <a:p>
            <a:r>
              <a:rPr lang="en-US" altLang="zh-TW"/>
              <a:t>A device shall only attempt to allocate and use a GTS if it is currently tracking the beacon</a:t>
            </a:r>
          </a:p>
          <a:p>
            <a:r>
              <a:rPr lang="en-US" altLang="zh-TW"/>
              <a:t>If a device loses synchronization with the PAN coordinator, all its GTS allocations shall be lost</a:t>
            </a:r>
          </a:p>
          <a:p>
            <a:r>
              <a:rPr lang="en-US" altLang="zh-TW"/>
              <a:t>The use of GTSs be an RFD is optional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43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EE59-5F30-6A4A-9863-5F2D933F3AED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Association Procedures (1/2)</a:t>
            </a:r>
            <a:endParaRPr lang="zh-TW" alt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A device becomes a member of a PAN by associating with its coordinator</a:t>
            </a:r>
          </a:p>
          <a:p>
            <a:r>
              <a:rPr lang="en-US" altLang="zh-TW"/>
              <a:t>Procedures</a:t>
            </a:r>
          </a:p>
          <a:p>
            <a:pPr lvl="1"/>
            <a:endParaRPr lang="en-US" altLang="zh-TW"/>
          </a:p>
        </p:txBody>
      </p:sp>
      <p:sp>
        <p:nvSpPr>
          <p:cNvPr id="200709" name="Rectangle 5"/>
          <p:cNvSpPr>
            <a:spLocks noChangeArrowheads="1"/>
          </p:cNvSpPr>
          <p:nvPr/>
        </p:nvSpPr>
        <p:spPr bwMode="auto">
          <a:xfrm>
            <a:off x="0" y="1947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graphicFrame>
        <p:nvGraphicFramePr>
          <p:cNvPr id="200708" name="Object 4"/>
          <p:cNvGraphicFramePr>
            <a:graphicFrameLocks noChangeAspect="1"/>
          </p:cNvGraphicFramePr>
          <p:nvPr/>
        </p:nvGraphicFramePr>
        <p:xfrm>
          <a:off x="2484438" y="2565400"/>
          <a:ext cx="4176712" cy="408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Visio" r:id="rId3" imgW="3364230" imgH="3286963" progId="Visio.Drawing.11">
                  <p:embed/>
                </p:oleObj>
              </mc:Choice>
              <mc:Fallback>
                <p:oleObj name="Visio" r:id="rId3" imgW="3364230" imgH="32869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565400"/>
                        <a:ext cx="4176712" cy="4084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928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B0DAE-A255-EE43-A4C5-D8E81A126F65}" type="slidenum">
              <a:rPr lang="en-US" altLang="zh-TW"/>
              <a:pPr/>
              <a:t>49</a:t>
            </a:fld>
            <a:endParaRPr lang="en-US" altLang="zh-TW"/>
          </a:p>
        </p:txBody>
      </p:sp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Association Procedures (2/2)</a:t>
            </a:r>
            <a:endParaRPr lang="zh-TW" altLang="en-US"/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/>
              <a:t>In IEEE 802.15.4, association results are announced in an </a:t>
            </a:r>
            <a:r>
              <a:rPr lang="en-US" altLang="zh-TW">
                <a:solidFill>
                  <a:srgbClr val="CC0000"/>
                </a:solidFill>
              </a:rPr>
              <a:t>indirect fashion.</a:t>
            </a:r>
          </a:p>
          <a:p>
            <a:pPr lvl="1"/>
            <a:r>
              <a:rPr lang="en-US" altLang="zh-TW"/>
              <a:t>A coordinator responds to association requests by appending devices’ long addresses in beacon frames </a:t>
            </a:r>
          </a:p>
          <a:p>
            <a:endParaRPr lang="en-US" altLang="zh-TW"/>
          </a:p>
          <a:p>
            <a:r>
              <a:rPr lang="en-US" altLang="zh-TW"/>
              <a:t>Devices need to send a </a:t>
            </a:r>
            <a:r>
              <a:rPr lang="en-US" altLang="zh-TW">
                <a:solidFill>
                  <a:srgbClr val="CC0000"/>
                </a:solidFill>
              </a:rPr>
              <a:t>data request</a:t>
            </a:r>
            <a:r>
              <a:rPr lang="en-US" altLang="zh-TW"/>
              <a:t> to the coordinator to acquire the association result </a:t>
            </a:r>
          </a:p>
          <a:p>
            <a:endParaRPr lang="en-US" altLang="zh-TW"/>
          </a:p>
          <a:p>
            <a:r>
              <a:rPr lang="en-US" altLang="zh-TW"/>
              <a:t>After associating to a coordinator, a device will be assigned a </a:t>
            </a:r>
            <a:r>
              <a:rPr lang="en-US" altLang="zh-TW">
                <a:solidFill>
                  <a:srgbClr val="CC0000"/>
                </a:solidFill>
              </a:rPr>
              <a:t>16-bit </a:t>
            </a:r>
            <a:r>
              <a:rPr lang="en-US" altLang="zh-TW" i="1">
                <a:solidFill>
                  <a:srgbClr val="CC0000"/>
                </a:solidFill>
              </a:rPr>
              <a:t>short address</a:t>
            </a:r>
            <a:r>
              <a:rPr lang="en-US" altLang="zh-TW"/>
              <a:t>.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71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</a:t>
            </a:r>
            <a:r>
              <a:rPr lang="fr-FR" dirty="0" err="1" smtClean="0"/>
              <a:t>IoT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illustration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2494720" y="2653612"/>
            <a:ext cx="3708061" cy="29938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rgbClr val="000090"/>
                </a:solidFill>
              </a:rPr>
              <a:t>Architecture </a:t>
            </a:r>
            <a:r>
              <a:rPr lang="fr-FR" sz="2400" dirty="0" err="1" smtClean="0">
                <a:solidFill>
                  <a:srgbClr val="000090"/>
                </a:solidFill>
              </a:rPr>
              <a:t>IoT</a:t>
            </a:r>
            <a:endParaRPr lang="fr-FR" sz="2400" dirty="0">
              <a:solidFill>
                <a:srgbClr val="00009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1315398" y="2000855"/>
            <a:ext cx="2216213" cy="14579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Passerelles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113490" y="1768381"/>
            <a:ext cx="2359331" cy="14976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Infrastructure Cloud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1315398" y="4566236"/>
            <a:ext cx="2449362" cy="14465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Infrastructure</a:t>
            </a:r>
          </a:p>
          <a:p>
            <a:pPr algn="ctr"/>
            <a:r>
              <a:rPr lang="fr-FR" dirty="0" smtClean="0"/>
              <a:t>réseau 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5435985" y="4064083"/>
            <a:ext cx="2359331" cy="1497604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675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IoT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 5 domaines d’utilisation majeure des </a:t>
            </a:r>
            <a:r>
              <a:rPr lang="fr-FR" dirty="0" err="1" smtClean="0"/>
              <a:t>IoT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pPr lvl="1"/>
            <a:r>
              <a:rPr lang="fr-FR" b="1" dirty="0" smtClean="0"/>
              <a:t>Intelligence artificielle </a:t>
            </a:r>
            <a:r>
              <a:rPr lang="fr-FR" dirty="0" smtClean="0"/>
              <a:t>: la technologie </a:t>
            </a:r>
            <a:r>
              <a:rPr lang="fr-FR" dirty="0" err="1" smtClean="0"/>
              <a:t>IoT</a:t>
            </a:r>
            <a:r>
              <a:rPr lang="fr-FR" dirty="0" smtClean="0"/>
              <a:t> rend les objets plus intelligents grâce aux données, aux réseaux et algorithmes</a:t>
            </a:r>
          </a:p>
          <a:p>
            <a:pPr lvl="1"/>
            <a:r>
              <a:rPr lang="fr-FR" b="1" dirty="0" smtClean="0"/>
              <a:t>Connectivité</a:t>
            </a:r>
            <a:r>
              <a:rPr lang="fr-FR" dirty="0" smtClean="0"/>
              <a:t> : devient opérationnelle pour des réseaux plus réduit dans mettre en cause l’efficacité</a:t>
            </a:r>
          </a:p>
          <a:p>
            <a:pPr lvl="1"/>
            <a:r>
              <a:rPr lang="fr-FR" b="1" dirty="0" smtClean="0"/>
              <a:t>Capteurs</a:t>
            </a:r>
            <a:r>
              <a:rPr lang="fr-FR" dirty="0" smtClean="0"/>
              <a:t> : donne la raison d’être des </a:t>
            </a:r>
            <a:r>
              <a:rPr lang="fr-FR" dirty="0" err="1" smtClean="0"/>
              <a:t>IoT</a:t>
            </a:r>
            <a:r>
              <a:rPr lang="fr-FR" dirty="0" smtClean="0"/>
              <a:t>.</a:t>
            </a:r>
          </a:p>
          <a:p>
            <a:pPr lvl="1"/>
            <a:r>
              <a:rPr lang="fr-FR" b="1" dirty="0" smtClean="0"/>
              <a:t>Interaction active entre éléments </a:t>
            </a:r>
            <a:r>
              <a:rPr lang="fr-FR" dirty="0" smtClean="0"/>
              <a:t>: Nouveau paradigme, on ajoute du service supplémentaire pour du contenu additionnel</a:t>
            </a:r>
          </a:p>
          <a:p>
            <a:pPr lvl="1"/>
            <a:r>
              <a:rPr lang="fr-FR" b="1" dirty="0" smtClean="0"/>
              <a:t>Dispositifs</a:t>
            </a:r>
            <a:r>
              <a:rPr lang="fr-FR" dirty="0" smtClean="0"/>
              <a:t> : sont plus réduits, plus puissants, moins chers qui montrent l’efficacité à grande </a:t>
            </a:r>
            <a:r>
              <a:rPr lang="fr-FR" dirty="0"/>
              <a:t>é</a:t>
            </a:r>
            <a:r>
              <a:rPr lang="fr-FR" dirty="0" smtClean="0"/>
              <a:t>chelle des </a:t>
            </a:r>
            <a:r>
              <a:rPr lang="fr-FR" dirty="0" err="1" smtClean="0"/>
              <a:t>IoT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4313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Historique-Perspectives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 descr="Capture d’écran 2019-02-03 à 21.57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1" y="2425701"/>
            <a:ext cx="80391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0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 smtClean="0"/>
              <a:t>Santé : </a:t>
            </a:r>
            <a:r>
              <a:rPr lang="fr-FR" dirty="0" smtClean="0"/>
              <a:t>le suivi médical pour des cas chronique apporte des solutions pour aussi bien </a:t>
            </a:r>
            <a:r>
              <a:rPr lang="fr-FR" dirty="0" err="1" smtClean="0"/>
              <a:t>ls</a:t>
            </a:r>
            <a:r>
              <a:rPr lang="fr-FR" dirty="0" smtClean="0"/>
              <a:t> malades que les médecins</a:t>
            </a:r>
          </a:p>
          <a:p>
            <a:r>
              <a:rPr lang="fr-FR" b="1" dirty="0" smtClean="0"/>
              <a:t>Energie : </a:t>
            </a:r>
            <a:r>
              <a:rPr lang="fr-FR" dirty="0"/>
              <a:t>la réduction de la consommation est </a:t>
            </a:r>
            <a:r>
              <a:rPr lang="fr-FR" dirty="0" smtClean="0"/>
              <a:t>cruciale</a:t>
            </a:r>
          </a:p>
          <a:p>
            <a:r>
              <a:rPr lang="fr-FR" b="1" dirty="0" smtClean="0"/>
              <a:t>Education : </a:t>
            </a:r>
            <a:r>
              <a:rPr lang="fr-FR" dirty="0" smtClean="0"/>
              <a:t>Aide les formateurs à illustrer les idées. Le suivi en est </a:t>
            </a:r>
            <a:r>
              <a:rPr lang="fr-FR" dirty="0" err="1" smtClean="0"/>
              <a:t>plussimplifié</a:t>
            </a:r>
            <a:r>
              <a:rPr lang="fr-FR" dirty="0" smtClean="0"/>
              <a:t>.</a:t>
            </a:r>
          </a:p>
          <a:p>
            <a:r>
              <a:rPr lang="fr-FR" b="1" dirty="0" smtClean="0"/>
              <a:t>Etatique : </a:t>
            </a:r>
            <a:r>
              <a:rPr lang="fr-FR" dirty="0" smtClean="0"/>
              <a:t>les « smart city » deviennent courantes partout pour gérer la mobilité, la gestion de l’énergie, des transports, </a:t>
            </a:r>
            <a:r>
              <a:rPr lang="mr-IN" dirty="0" smtClean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71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</a:t>
            </a:r>
            <a:r>
              <a:rPr lang="fr-FR" dirty="0" err="1" smtClean="0"/>
              <a:t>IoT</a:t>
            </a:r>
            <a:endParaRPr lang="fr-FR" dirty="0"/>
          </a:p>
        </p:txBody>
      </p:sp>
      <p:pic>
        <p:nvPicPr>
          <p:cNvPr id="4" name="Image 3" descr="Capture d’écran 2019-02-03 à 22.16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40" y="1635451"/>
            <a:ext cx="6477227" cy="48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1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is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0BFCBBCAE4F0499D4032E569FC736D" ma:contentTypeVersion="0" ma:contentTypeDescription="Crée un document." ma:contentTypeScope="" ma:versionID="7f99d9a162f08db469dee0aee1c6ff5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76051faddb6b81207a97da7b36d027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20482A-2F68-48C6-AC4E-63D0CCB5BE95}"/>
</file>

<file path=customXml/itemProps2.xml><?xml version="1.0" encoding="utf-8"?>
<ds:datastoreItem xmlns:ds="http://schemas.openxmlformats.org/officeDocument/2006/customXml" ds:itemID="{91864208-B0D9-4862-981C-D760AEC33A07}"/>
</file>

<file path=customXml/itemProps3.xml><?xml version="1.0" encoding="utf-8"?>
<ds:datastoreItem xmlns:ds="http://schemas.openxmlformats.org/officeDocument/2006/customXml" ds:itemID="{CFD4C61A-93E3-4227-A189-B80F40C2203E}"/>
</file>

<file path=docProps/app.xml><?xml version="1.0" encoding="utf-8"?>
<Properties xmlns="http://schemas.openxmlformats.org/officeDocument/2006/extended-properties" xmlns:vt="http://schemas.openxmlformats.org/officeDocument/2006/docPropsVTypes">
  <Template>Brise.thmx</Template>
  <TotalTime>677</TotalTime>
  <Words>1647</Words>
  <Application>Microsoft Macintosh PowerPoint</Application>
  <PresentationFormat>Présentation à l'écran (4:3)</PresentationFormat>
  <Paragraphs>257</Paragraphs>
  <Slides>49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1" baseType="lpstr">
      <vt:lpstr>Brise</vt:lpstr>
      <vt:lpstr>Visio</vt:lpstr>
      <vt:lpstr>IoT architecture, protocoles </vt:lpstr>
      <vt:lpstr>Contexte</vt:lpstr>
      <vt:lpstr>Contexte</vt:lpstr>
      <vt:lpstr>Fonctionnement</vt:lpstr>
      <vt:lpstr>Architecture IoT</vt:lpstr>
      <vt:lpstr>Utilisation des IoT</vt:lpstr>
      <vt:lpstr>Historique-Perspectives</vt:lpstr>
      <vt:lpstr>Applications</vt:lpstr>
      <vt:lpstr>Architecture IoT</vt:lpstr>
      <vt:lpstr>Architecture IoT</vt:lpstr>
      <vt:lpstr>4 composants IoT</vt:lpstr>
      <vt:lpstr>Exemple d’application de santé</vt:lpstr>
      <vt:lpstr>1-Capteurs</vt:lpstr>
      <vt:lpstr>2-Connectivité</vt:lpstr>
      <vt:lpstr>3-Traitement des données</vt:lpstr>
      <vt:lpstr>4-Interface Utilisateur</vt:lpstr>
      <vt:lpstr>Technologie IoT et Protocls</vt:lpstr>
      <vt:lpstr>Bluetooth</vt:lpstr>
      <vt:lpstr>Z-Wave</vt:lpstr>
      <vt:lpstr>wifi</vt:lpstr>
      <vt:lpstr>Cellulaire</vt:lpstr>
      <vt:lpstr>NFC</vt:lpstr>
      <vt:lpstr>LoRa Wan</vt:lpstr>
      <vt:lpstr>Zigbee</vt:lpstr>
      <vt:lpstr>Zigbee</vt:lpstr>
      <vt:lpstr>Caractéristiques</vt:lpstr>
      <vt:lpstr>Caractéristiques</vt:lpstr>
      <vt:lpstr>Types de dispositifs</vt:lpstr>
      <vt:lpstr>Types de devices</vt:lpstr>
      <vt:lpstr>En étoile</vt:lpstr>
      <vt:lpstr>Pair à pair</vt:lpstr>
      <vt:lpstr>Couche Physique</vt:lpstr>
      <vt:lpstr>Superframe</vt:lpstr>
      <vt:lpstr>Superframe</vt:lpstr>
      <vt:lpstr>Duty cycle</vt:lpstr>
      <vt:lpstr>Superframe</vt:lpstr>
      <vt:lpstr>Slotted CSMA/CA algorithm</vt:lpstr>
      <vt:lpstr>Slotted CSMA/CA algorithm (cont.)</vt:lpstr>
      <vt:lpstr>Slotted CSMA/CA (cont.)</vt:lpstr>
      <vt:lpstr>Why 2 CCAs to Ensure Collision-Free</vt:lpstr>
      <vt:lpstr>Why 2 CCAs (case 1)</vt:lpstr>
      <vt:lpstr>Why 2 CCAs (Case 2)</vt:lpstr>
      <vt:lpstr>Why 2 CCAs (Case 3)</vt:lpstr>
      <vt:lpstr>Présentation PowerPoint</vt:lpstr>
      <vt:lpstr>GTS Concepts (I)</vt:lpstr>
      <vt:lpstr>GTS Concepts (II)</vt:lpstr>
      <vt:lpstr>GTS Concepts (III)</vt:lpstr>
      <vt:lpstr>Association Procedures (1/2)</vt:lpstr>
      <vt:lpstr>Association Procedures (2/2)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architecture, protocoles </dc:title>
  <dc:creator>hf</dc:creator>
  <cp:lastModifiedBy>hf</cp:lastModifiedBy>
  <cp:revision>16</cp:revision>
  <dcterms:created xsi:type="dcterms:W3CDTF">2019-02-03T19:25:30Z</dcterms:created>
  <dcterms:modified xsi:type="dcterms:W3CDTF">2019-02-07T21:39:12Z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0x010100F30BFCBBCAE4F0499D4032E569FC736D</vt:lpwstr>
  </property>
</Properties>
</file>